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Nunito"/>
      <p:regular r:id="rId34"/>
      <p:bold r:id="rId35"/>
      <p:italic r:id="rId36"/>
      <p:boldItalic r:id="rId37"/>
    </p:embeddedFont>
    <p:embeddedFont>
      <p:font typeface="Garamond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Corbel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gB8V+1aj7gL2DEWLVgpVUy2oCn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italic.fntdata"/><Relationship Id="rId42" Type="http://schemas.openxmlformats.org/officeDocument/2006/relationships/font" Target="fonts/Lato-regular.fntdata"/><Relationship Id="rId41" Type="http://schemas.openxmlformats.org/officeDocument/2006/relationships/font" Target="fonts/Garamond-boldItalic.fntdata"/><Relationship Id="rId44" Type="http://schemas.openxmlformats.org/officeDocument/2006/relationships/font" Target="fonts/Lato-italic.fntdata"/><Relationship Id="rId43" Type="http://schemas.openxmlformats.org/officeDocument/2006/relationships/font" Target="fonts/Lato-bold.fntdata"/><Relationship Id="rId46" Type="http://schemas.openxmlformats.org/officeDocument/2006/relationships/font" Target="fonts/Corbel-regular.fntdata"/><Relationship Id="rId45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Corbel-italic.fntdata"/><Relationship Id="rId47" Type="http://schemas.openxmlformats.org/officeDocument/2006/relationships/font" Target="fonts/Corbel-bold.fntdata"/><Relationship Id="rId49" Type="http://schemas.openxmlformats.org/officeDocument/2006/relationships/font" Target="fonts/Corbel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Nunito-bold.fntdata"/><Relationship Id="rId34" Type="http://schemas.openxmlformats.org/officeDocument/2006/relationships/font" Target="fonts/Nunito-regular.fntdata"/><Relationship Id="rId37" Type="http://schemas.openxmlformats.org/officeDocument/2006/relationships/font" Target="fonts/Nunito-boldItalic.fntdata"/><Relationship Id="rId36" Type="http://schemas.openxmlformats.org/officeDocument/2006/relationships/font" Target="fonts/Nunito-italic.fntdata"/><Relationship Id="rId39" Type="http://schemas.openxmlformats.org/officeDocument/2006/relationships/font" Target="fonts/Garamond-bold.fntdata"/><Relationship Id="rId38" Type="http://schemas.openxmlformats.org/officeDocument/2006/relationships/font" Target="fonts/Garamond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ea0ef6806042806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ea0ef680604280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30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p3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0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p3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30"/>
          <p:cNvGrpSpPr/>
          <p:nvPr/>
        </p:nvGrpSpPr>
        <p:grpSpPr>
          <a:xfrm>
            <a:off x="9409960" y="6784"/>
            <a:ext cx="2468376" cy="1002839"/>
            <a:chOff x="6917201" y="0"/>
            <a:chExt cx="2227776" cy="863400"/>
          </a:xfrm>
        </p:grpSpPr>
        <p:sp>
          <p:nvSpPr>
            <p:cNvPr id="23" name="Google Shape;23;p3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0"/>
          <p:cNvGrpSpPr/>
          <p:nvPr/>
        </p:nvGrpSpPr>
        <p:grpSpPr>
          <a:xfrm>
            <a:off x="8737607" y="5623802"/>
            <a:ext cx="3185497" cy="1234317"/>
            <a:chOff x="6917201" y="0"/>
            <a:chExt cx="2227776" cy="863400"/>
          </a:xfrm>
        </p:grpSpPr>
        <p:sp>
          <p:nvSpPr>
            <p:cNvPr id="27" name="Google Shape;27;p3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0"/>
          <p:cNvGrpSpPr/>
          <p:nvPr/>
        </p:nvGrpSpPr>
        <p:grpSpPr>
          <a:xfrm>
            <a:off x="265764" y="5407536"/>
            <a:ext cx="3727292" cy="1444382"/>
            <a:chOff x="6917201" y="0"/>
            <a:chExt cx="2227776" cy="863400"/>
          </a:xfrm>
        </p:grpSpPr>
        <p:sp>
          <p:nvSpPr>
            <p:cNvPr id="31" name="Google Shape;31;p3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0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5" name="Google Shape;35;p30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9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9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2" name="Google Shape;102;p3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in una colonna">
  <p:cSld name="ONE_COLUMN_TEXT"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0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8" name="Google Shape;108;p40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">
  <p:cSld name="MAIN_POINT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1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41"/>
          <p:cNvGrpSpPr/>
          <p:nvPr/>
        </p:nvGrpSpPr>
        <p:grpSpPr>
          <a:xfrm>
            <a:off x="341187" y="-12"/>
            <a:ext cx="3001757" cy="1391229"/>
            <a:chOff x="3961956" y="4383950"/>
            <a:chExt cx="1160548" cy="548700"/>
          </a:xfrm>
        </p:grpSpPr>
        <p:sp>
          <p:nvSpPr>
            <p:cNvPr id="114" name="Google Shape;114;p4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41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41"/>
          <p:cNvGrpSpPr/>
          <p:nvPr/>
        </p:nvGrpSpPr>
        <p:grpSpPr>
          <a:xfrm>
            <a:off x="46579" y="6029501"/>
            <a:ext cx="2124407" cy="822734"/>
            <a:chOff x="6917201" y="0"/>
            <a:chExt cx="2227776" cy="863400"/>
          </a:xfrm>
        </p:grpSpPr>
        <p:sp>
          <p:nvSpPr>
            <p:cNvPr id="119" name="Google Shape;119;p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1"/>
          <p:cNvGrpSpPr/>
          <p:nvPr/>
        </p:nvGrpSpPr>
        <p:grpSpPr>
          <a:xfrm>
            <a:off x="7848473" y="1657"/>
            <a:ext cx="4343272" cy="1681990"/>
            <a:chOff x="6917201" y="0"/>
            <a:chExt cx="2227776" cy="863400"/>
          </a:xfrm>
        </p:grpSpPr>
        <p:sp>
          <p:nvSpPr>
            <p:cNvPr id="123" name="Google Shape;123;p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1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27" name="Google Shape;127;p4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a sezione e descrizione">
  <p:cSld name="SECTION_TITLE_AND_DESCRIPTION"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2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3" name="Google Shape;133;p42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42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">
  <p:cSld name="CAPTION_ONLY">
    <p:bg>
      <p:bgPr>
        <a:solidFill>
          <a:schemeClr val="accen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3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41" name="Google Shape;141;p4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ero grande">
  <p:cSld name="BIG_NUMBER">
    <p:bg>
      <p:bgPr>
        <a:solidFill>
          <a:schemeClr val="accent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4"/>
          <p:cNvGrpSpPr/>
          <p:nvPr/>
        </p:nvGrpSpPr>
        <p:grpSpPr>
          <a:xfrm>
            <a:off x="7945632" y="5492768"/>
            <a:ext cx="3361268" cy="1365553"/>
            <a:chOff x="6917201" y="0"/>
            <a:chExt cx="2227776" cy="863400"/>
          </a:xfrm>
        </p:grpSpPr>
        <p:sp>
          <p:nvSpPr>
            <p:cNvPr id="145" name="Google Shape;145;p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44"/>
          <p:cNvGrpSpPr/>
          <p:nvPr/>
        </p:nvGrpSpPr>
        <p:grpSpPr>
          <a:xfrm>
            <a:off x="265764" y="3"/>
            <a:ext cx="3727292" cy="1444382"/>
            <a:chOff x="6917201" y="0"/>
            <a:chExt cx="2227776" cy="863400"/>
          </a:xfrm>
        </p:grpSpPr>
        <p:sp>
          <p:nvSpPr>
            <p:cNvPr id="149" name="Google Shape;149;p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44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44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54" name="Google Shape;154;p4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" type="body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0" type="dt"/>
          </p:nvPr>
        </p:nvSpPr>
        <p:spPr>
          <a:xfrm>
            <a:off x="389464" y="6214535"/>
            <a:ext cx="2743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1"/>
          <p:cNvSpPr txBox="1"/>
          <p:nvPr>
            <p:ph idx="11" type="ftr"/>
          </p:nvPr>
        </p:nvSpPr>
        <p:spPr>
          <a:xfrm>
            <a:off x="3489960" y="6214535"/>
            <a:ext cx="5212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10348535" y="6214535"/>
            <a:ext cx="1463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/>
          <p:nvPr/>
        </p:nvSpPr>
        <p:spPr>
          <a:xfrm>
            <a:off x="9020386" y="237744"/>
            <a:ext cx="2926200" cy="6382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 txBox="1"/>
          <p:nvPr>
            <p:ph type="title"/>
          </p:nvPr>
        </p:nvSpPr>
        <p:spPr>
          <a:xfrm>
            <a:off x="9296400" y="603504"/>
            <a:ext cx="24324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6" name="Google Shape;46;p32"/>
          <p:cNvSpPr/>
          <p:nvPr>
            <p:ph idx="2" type="pic"/>
          </p:nvPr>
        </p:nvSpPr>
        <p:spPr>
          <a:xfrm>
            <a:off x="228599" y="237744"/>
            <a:ext cx="8531400" cy="6382500"/>
          </a:xfrm>
          <a:prstGeom prst="rect">
            <a:avLst/>
          </a:prstGeom>
          <a:solidFill>
            <a:srgbClr val="BFB9B9"/>
          </a:solidFill>
          <a:ln>
            <a:noFill/>
          </a:ln>
        </p:spPr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9296400" y="2286000"/>
            <a:ext cx="24324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389464" y="6214535"/>
            <a:ext cx="2743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>
            <a:off x="3489960" y="6214535"/>
            <a:ext cx="5212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10396728" y="6227064"/>
            <a:ext cx="1463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1" name="Google Shape;51;p32"/>
          <p:cNvSpPr/>
          <p:nvPr/>
        </p:nvSpPr>
        <p:spPr>
          <a:xfrm>
            <a:off x="9157546" y="374904"/>
            <a:ext cx="2651700" cy="610830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/>
          <p:nvPr/>
        </p:nvSpPr>
        <p:spPr>
          <a:xfrm>
            <a:off x="9020386" y="237744"/>
            <a:ext cx="2926200" cy="6382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3"/>
          <p:cNvSpPr txBox="1"/>
          <p:nvPr>
            <p:ph type="title"/>
          </p:nvPr>
        </p:nvSpPr>
        <p:spPr>
          <a:xfrm>
            <a:off x="9296400" y="607392"/>
            <a:ext cx="24309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33"/>
          <p:cNvSpPr txBox="1"/>
          <p:nvPr>
            <p:ph idx="2" type="body"/>
          </p:nvPr>
        </p:nvSpPr>
        <p:spPr>
          <a:xfrm>
            <a:off x="9296400" y="2286000"/>
            <a:ext cx="2430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33"/>
          <p:cNvSpPr txBox="1"/>
          <p:nvPr>
            <p:ph idx="10" type="dt"/>
          </p:nvPr>
        </p:nvSpPr>
        <p:spPr>
          <a:xfrm>
            <a:off x="389464" y="6214535"/>
            <a:ext cx="2743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3"/>
          <p:cNvSpPr txBox="1"/>
          <p:nvPr>
            <p:ph idx="11" type="ftr"/>
          </p:nvPr>
        </p:nvSpPr>
        <p:spPr>
          <a:xfrm>
            <a:off x="3489960" y="6214535"/>
            <a:ext cx="5212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10396728" y="6227064"/>
            <a:ext cx="1463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0" name="Google Shape;60;p33"/>
          <p:cNvSpPr/>
          <p:nvPr/>
        </p:nvSpPr>
        <p:spPr>
          <a:xfrm>
            <a:off x="9157546" y="374904"/>
            <a:ext cx="2651700" cy="610830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" type="body"/>
          </p:nvPr>
        </p:nvSpPr>
        <p:spPr>
          <a:xfrm>
            <a:off x="1066800" y="2103120"/>
            <a:ext cx="4755000" cy="3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4" name="Google Shape;64;p34"/>
          <p:cNvSpPr txBox="1"/>
          <p:nvPr>
            <p:ph idx="2" type="body"/>
          </p:nvPr>
        </p:nvSpPr>
        <p:spPr>
          <a:xfrm>
            <a:off x="6370320" y="2103120"/>
            <a:ext cx="4755000" cy="3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389464" y="6214535"/>
            <a:ext cx="2743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489960" y="6214535"/>
            <a:ext cx="5212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10348535" y="6214535"/>
            <a:ext cx="1463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" type="secHead">
  <p:cSld name="SECTION_HEADER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36"/>
          <p:cNvGrpSpPr/>
          <p:nvPr/>
        </p:nvGrpSpPr>
        <p:grpSpPr>
          <a:xfrm>
            <a:off x="7458695" y="5281486"/>
            <a:ext cx="3880117" cy="1576482"/>
            <a:chOff x="6917201" y="0"/>
            <a:chExt cx="2227776" cy="863400"/>
          </a:xfrm>
        </p:grpSpPr>
        <p:sp>
          <p:nvSpPr>
            <p:cNvPr id="73" name="Google Shape;73;p3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6"/>
          <p:cNvGrpSpPr/>
          <p:nvPr/>
        </p:nvGrpSpPr>
        <p:grpSpPr>
          <a:xfrm>
            <a:off x="265764" y="3"/>
            <a:ext cx="3727292" cy="1444382"/>
            <a:chOff x="6917201" y="0"/>
            <a:chExt cx="2227776" cy="863400"/>
          </a:xfrm>
        </p:grpSpPr>
        <p:sp>
          <p:nvSpPr>
            <p:cNvPr id="77" name="Google Shape;77;p3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36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3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rpo" type="tx">
  <p:cSld name="TITLE_AND_BODY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7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due colonne" type="twoColTx">
  <p:cSld name="TITLE_AND_TWO_COLUMNS"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8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8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94" name="Google Shape;94;p38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b="0" i="0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1874991" y="1324835"/>
            <a:ext cx="84420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 b="1" sz="4800"/>
          </a:p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 b="1" sz="4800"/>
          </a:p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b="1" lang="it-IT" sz="4800"/>
              <a:t>OPEN DAY </a:t>
            </a:r>
            <a:br>
              <a:rPr b="1" lang="it-IT" sz="4800"/>
            </a:br>
            <a:r>
              <a:rPr b="1" lang="it-IT" sz="4800"/>
              <a:t>16 DICEMBRE 2023</a:t>
            </a:r>
            <a:endParaRPr b="1" sz="4800"/>
          </a:p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br>
              <a:rPr b="1" lang="it-IT" sz="4800"/>
            </a:br>
            <a:r>
              <a:rPr b="1" lang="it-IT" sz="4800"/>
              <a:t>SCUOLA PRIMARIA  MONTESSORI</a:t>
            </a:r>
            <a:endParaRPr b="1"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7375894" y="5654877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lang="it-IT"/>
              <a:t>NEBBIUNO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9296400" y="603504"/>
            <a:ext cx="24324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lang="it-IT" sz="2700">
                <a:solidFill>
                  <a:srgbClr val="568278"/>
                </a:solidFill>
                <a:latin typeface="Nunito"/>
                <a:ea typeface="Nunito"/>
                <a:cs typeface="Nunito"/>
                <a:sym typeface="Nunito"/>
              </a:rPr>
              <a:t>Ambiente organizzato e lavoro a isole</a:t>
            </a:r>
            <a:endParaRPr b="1" sz="2700">
              <a:solidFill>
                <a:srgbClr val="56827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10"/>
          <p:cNvSpPr txBox="1"/>
          <p:nvPr>
            <p:ph idx="1" type="body"/>
          </p:nvPr>
        </p:nvSpPr>
        <p:spPr>
          <a:xfrm>
            <a:off x="9296400" y="2286000"/>
            <a:ext cx="24324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t-IT" sz="20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&lt;&lt;Il più grande successo per un insegnante è poter dire: i bambini stanno lavorando come se io non esistessi&gt;&gt;.</a:t>
            </a:r>
            <a:endParaRPr b="1" sz="1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it-IT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M. Montessori</a:t>
            </a:r>
            <a:endParaRPr sz="9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0" name="Google Shape;23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75" y="257237"/>
            <a:ext cx="3958475" cy="296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600" y="3378900"/>
            <a:ext cx="4206424" cy="316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/>
        </p:nvSpPr>
        <p:spPr>
          <a:xfrm>
            <a:off x="790650" y="461375"/>
            <a:ext cx="106107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t-IT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Autonomia e libera scelta</a:t>
            </a:r>
            <a:endParaRPr b="1" i="0" sz="6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593100" y="1335600"/>
            <a:ext cx="110058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it-IT" sz="2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Il bambino è </a:t>
            </a:r>
            <a:r>
              <a:rPr b="1" i="0" lang="it-IT" sz="2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costruttore attivo</a:t>
            </a:r>
            <a:r>
              <a:rPr b="1" i="0" lang="it-IT" sz="2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0" lang="it-IT" sz="2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delle proprie conoscenze e capacità.  Durante la libera scelta ogni bambino può </a:t>
            </a:r>
            <a:r>
              <a:rPr lang="it-IT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utilizzare</a:t>
            </a:r>
            <a:r>
              <a:rPr i="0" lang="it-IT" sz="2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il materiale che più risponde ai suoi interessi e ai suoi bisogni interiori.</a:t>
            </a:r>
            <a:endParaRPr i="0" sz="22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it-IT" sz="2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L’apprendimento è il risultato di un lavoro interiore e l’ambiente dev’essere predisposto in modo tale da permettere al bambino di “fare da sé”, sperimentare, interiorizzare i concetti attraverso la ripetizione di esercizi liberamente scelti. </a:t>
            </a:r>
            <a:b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/>
          <p:nvPr>
            <p:ph type="title"/>
          </p:nvPr>
        </p:nvSpPr>
        <p:spPr>
          <a:xfrm>
            <a:off x="9296400" y="460473"/>
            <a:ext cx="24309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None/>
            </a:pPr>
            <a:r>
              <a:rPr b="1" lang="it-IT">
                <a:solidFill>
                  <a:srgbClr val="568278"/>
                </a:solidFill>
                <a:latin typeface="Nunito"/>
                <a:ea typeface="Nunito"/>
                <a:cs typeface="Nunito"/>
                <a:sym typeface="Nunito"/>
              </a:rPr>
              <a:t>Il bambino costruttore</a:t>
            </a:r>
            <a:endParaRPr sz="2900">
              <a:solidFill>
                <a:srgbClr val="56827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243;p12"/>
          <p:cNvSpPr txBox="1"/>
          <p:nvPr>
            <p:ph idx="2" type="body"/>
          </p:nvPr>
        </p:nvSpPr>
        <p:spPr>
          <a:xfrm>
            <a:off x="9296400" y="1745675"/>
            <a:ext cx="2430900" cy="42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t-IT" sz="1900"/>
              <a:t> </a:t>
            </a:r>
            <a:r>
              <a:rPr b="1" lang="it-IT" sz="19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"L’educazione è un processo naturale effettuato dal bambino e non è acquisita attraverso l’ascolto di parole, ma attraverso le esperienze del bambino nell’ambiente."</a:t>
            </a:r>
            <a:endParaRPr b="1" sz="19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br>
              <a:rPr lang="it-IT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392" y="990238"/>
            <a:ext cx="6503374" cy="487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>
            <p:ph type="title"/>
          </p:nvPr>
        </p:nvSpPr>
        <p:spPr>
          <a:xfrm>
            <a:off x="9296400" y="607398"/>
            <a:ext cx="24309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None/>
            </a:pPr>
            <a:r>
              <a:rPr b="1" lang="it-IT">
                <a:solidFill>
                  <a:srgbClr val="568278"/>
                </a:solidFill>
                <a:latin typeface="Nunito"/>
                <a:ea typeface="Nunito"/>
                <a:cs typeface="Nunito"/>
                <a:sym typeface="Nunito"/>
              </a:rPr>
              <a:t>Motivazione interiore</a:t>
            </a:r>
            <a:endParaRPr sz="3400">
              <a:solidFill>
                <a:srgbClr val="56827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250;p13"/>
          <p:cNvSpPr txBox="1"/>
          <p:nvPr>
            <p:ph idx="2" type="body"/>
          </p:nvPr>
        </p:nvSpPr>
        <p:spPr>
          <a:xfrm>
            <a:off x="9296400" y="1849700"/>
            <a:ext cx="2430900" cy="46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b="1" i="1" lang="it-IT" sz="20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"Prima di tutto si devono gettare nella mente del bambino i semi dell'interesse; non tener conto di questo imprescindibile principio, è come progettare una casa senza pensare alle fondamenta." </a:t>
            </a:r>
            <a:endParaRPr b="1" sz="2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20"/>
              <a:buNone/>
            </a:pPr>
            <a:br>
              <a:rPr lang="it-IT" sz="2320">
                <a:latin typeface="Calibri"/>
                <a:ea typeface="Calibri"/>
                <a:cs typeface="Calibri"/>
                <a:sym typeface="Calibri"/>
              </a:rPr>
            </a:br>
            <a:endParaRPr sz="23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02" y="549950"/>
            <a:ext cx="3090226" cy="54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400" y="1744787"/>
            <a:ext cx="4491224" cy="33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1378763" y="413994"/>
            <a:ext cx="101925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it-IT" sz="3600">
                <a:solidFill>
                  <a:srgbClr val="262626"/>
                </a:solidFill>
              </a:rPr>
              <a:t>Un ambiente autovalutativo</a:t>
            </a:r>
            <a:endParaRPr b="1" sz="3600">
              <a:solidFill>
                <a:srgbClr val="262626"/>
              </a:solidFill>
            </a:endParaRPr>
          </a:p>
        </p:txBody>
      </p:sp>
      <p:sp>
        <p:nvSpPr>
          <p:cNvPr id="258" name="Google Shape;258;p14"/>
          <p:cNvSpPr txBox="1"/>
          <p:nvPr>
            <p:ph idx="1" type="body"/>
          </p:nvPr>
        </p:nvSpPr>
        <p:spPr>
          <a:xfrm>
            <a:off x="999738" y="1374538"/>
            <a:ext cx="10192500" cy="4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it-IT" sz="2200">
                <a:latin typeface="Nunito"/>
                <a:ea typeface="Nunito"/>
                <a:cs typeface="Nunito"/>
                <a:sym typeface="Nunito"/>
              </a:rPr>
              <a:t>«Nelle scuole un alunno sbaglia senza saperlo, inconsciamente e con indifferenza, perchè non è lui che deve correggere i propri errori, ma è l’insegnante che se ne incarica. Quanto è lontano quel procedimento dal campo della libertà! Se io non ho l’abilità di controllare i miei sbagli, devo rivolgermi a qualcuno che può sapere meglio di me. Quanto è più importante invece capire gli sbagli che si fanno e sapersi controllare».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0476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59" name="Google Shape;2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428" y="3749769"/>
            <a:ext cx="3691200" cy="27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>
            <p:ph idx="1" type="body"/>
          </p:nvPr>
        </p:nvSpPr>
        <p:spPr>
          <a:xfrm>
            <a:off x="932688" y="786384"/>
            <a:ext cx="101925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it-IT" sz="32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Il fine della valutazione non e’ premiare o punire, ma è attivare l’apprendimento. Quando il “voto” classifica non aiuta a migliorare.</a:t>
            </a:r>
            <a:endParaRPr sz="3200">
              <a:solidFill>
                <a:srgbClr val="26262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b="1" lang="it-IT" sz="32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Il fine della scuola pubblica è garantire il successo formativo di tutti e di ciascuno. La scuola inclusiva mira al successo di ogni bambino.</a:t>
            </a:r>
            <a:endParaRPr b="1" sz="3200">
              <a:solidFill>
                <a:srgbClr val="26262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26262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TRATTO DAL WEBINAR DEL MIUR DEL 23-03-21 «Le parole per dirlo, comunicare il nuovo modello di valutazione&gt;&gt;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/>
          <p:nvPr>
            <p:ph idx="1" type="body"/>
          </p:nvPr>
        </p:nvSpPr>
        <p:spPr>
          <a:xfrm>
            <a:off x="901798" y="521619"/>
            <a:ext cx="10388400" cy="54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7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it-IT" sz="2800">
                <a:latin typeface="Nunito"/>
                <a:ea typeface="Nunito"/>
                <a:cs typeface="Nunito"/>
                <a:sym typeface="Nunito"/>
              </a:rPr>
              <a:t>In una classe Montessori i feedback degli insegnanti sono sempre presenti. Il lavoro del bambino, condotto in autonomia, richiede risposte frequenti. Ogni materiale utilizzato è anche una verifica.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I bambini non sentono le parole «verifica» o «voti», ma i feedback continui, individuali o di gruppo sono in effetti una verifica continua</a:t>
            </a:r>
            <a:r>
              <a:rPr lang="it-IT" sz="280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/>
          <p:nvPr>
            <p:ph type="title"/>
          </p:nvPr>
        </p:nvSpPr>
        <p:spPr>
          <a:xfrm>
            <a:off x="1066800" y="1396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b="1" lang="it-IT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L’ambiente Montessori punto per punto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5" name="Google Shape;275;p17"/>
          <p:cNvSpPr txBox="1"/>
          <p:nvPr>
            <p:ph idx="1" type="body"/>
          </p:nvPr>
        </p:nvSpPr>
        <p:spPr>
          <a:xfrm>
            <a:off x="1066800" y="1280650"/>
            <a:ext cx="10058400" cy="52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aramond"/>
              <a:buAutoNum type="arabicPeriod"/>
            </a:pP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Ambiente </a:t>
            </a:r>
            <a:r>
              <a:rPr b="1" lang="it-IT" sz="2100">
                <a:latin typeface="Nunito"/>
                <a:ea typeface="Nunito"/>
                <a:cs typeface="Nunito"/>
                <a:sym typeface="Nunito"/>
              </a:rPr>
              <a:t>organizzato</a:t>
            </a: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 in modo logico e chiaro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3429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Garamond"/>
              <a:buAutoNum type="arabicPeriod"/>
            </a:pPr>
            <a:r>
              <a:rPr b="1" lang="it-IT" sz="2100">
                <a:latin typeface="Nunito"/>
                <a:ea typeface="Nunito"/>
                <a:cs typeface="Nunito"/>
                <a:sym typeface="Nunito"/>
              </a:rPr>
              <a:t>Ordine, armonia e gradualità</a:t>
            </a: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 dei materiali tra gli scaffali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3429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Garamond"/>
              <a:buAutoNum type="arabicPeriod"/>
            </a:pP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Il </a:t>
            </a:r>
            <a:r>
              <a:rPr b="1" lang="it-IT" sz="2100">
                <a:latin typeface="Nunito"/>
                <a:ea typeface="Nunito"/>
                <a:cs typeface="Nunito"/>
                <a:sym typeface="Nunito"/>
              </a:rPr>
              <a:t>tempo</a:t>
            </a: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 di ciascuno </a:t>
            </a:r>
            <a:r>
              <a:rPr b="1" lang="it-IT" sz="2100">
                <a:latin typeface="Nunito"/>
                <a:ea typeface="Nunito"/>
                <a:cs typeface="Nunito"/>
                <a:sym typeface="Nunito"/>
              </a:rPr>
              <a:t>viene rispettato</a:t>
            </a: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 e non tutti lavorano sulle stesse proposte.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3429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Garamond"/>
              <a:buAutoNum type="arabicPeriod"/>
            </a:pPr>
            <a:r>
              <a:rPr b="1" lang="it-IT" sz="2100">
                <a:latin typeface="Nunito"/>
                <a:ea typeface="Nunito"/>
                <a:cs typeface="Nunito"/>
                <a:sym typeface="Nunito"/>
              </a:rPr>
              <a:t>Non ci sono cattedre e schieramenti di banchi</a:t>
            </a: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: ci sono isole e  tavoli per lavorare insieme;  angoli anche per lavorare da soli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3429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Garamond"/>
              <a:buAutoNum type="arabicPeriod"/>
            </a:pP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Attraverso </a:t>
            </a:r>
            <a:r>
              <a:rPr b="1" lang="it-IT" sz="2100">
                <a:latin typeface="Nunito"/>
                <a:ea typeface="Nunito"/>
                <a:cs typeface="Nunito"/>
                <a:sym typeface="Nunito"/>
              </a:rPr>
              <a:t>l’autocorrezione</a:t>
            </a: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 il bambino può vedere da sé se ha fatto bene o male e questo lo rende autonomo dal continuo giudizio dell’adulto. L’autovalutazione allena al pensiero critico.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228600" lvl="0" marL="3429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228600" lvl="0" marL="3429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it-IT" sz="2100">
                <a:latin typeface="Nunito"/>
                <a:ea typeface="Nunito"/>
                <a:cs typeface="Nunito"/>
                <a:sym typeface="Nunito"/>
              </a:rPr>
              <a:t>La presa di coscienza dell’errore se non è parola dura e confronto umiliante, ma constatazione personale, fa crescere fin da piccoli.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5736042" y="4772573"/>
            <a:ext cx="387600" cy="34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A8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</a:pPr>
            <a:r>
              <a:rPr b="1" lang="it-IT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ambiente inclusivo</a:t>
            </a:r>
            <a:br>
              <a:rPr b="1" lang="it-IT"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chemeClr val="dk2"/>
              </a:solidFill>
            </a:endParaRPr>
          </a:p>
        </p:txBody>
      </p:sp>
      <p:sp>
        <p:nvSpPr>
          <p:cNvPr id="282" name="Google Shape;282;p18"/>
          <p:cNvSpPr txBox="1"/>
          <p:nvPr>
            <p:ph idx="1" type="body"/>
          </p:nvPr>
        </p:nvSpPr>
        <p:spPr>
          <a:xfrm>
            <a:off x="841950" y="1549000"/>
            <a:ext cx="105081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800">
                <a:latin typeface="Nunito"/>
                <a:ea typeface="Nunito"/>
                <a:cs typeface="Nunito"/>
                <a:sym typeface="Nunito"/>
              </a:rPr>
              <a:t>L’ambiente Montessori ha un grande punto di forza: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t-IT" sz="2800">
                <a:latin typeface="Nunito"/>
                <a:ea typeface="Nunito"/>
                <a:cs typeface="Nunito"/>
                <a:sym typeface="Nunito"/>
              </a:rPr>
              <a:t>la </a:t>
            </a:r>
            <a:r>
              <a:rPr b="1" lang="it-IT" sz="2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personalizzazione.</a:t>
            </a:r>
            <a:endParaRPr b="1" sz="2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I bambini sono abituati a lavorare su attività diverse, 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sia individualmente che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 insieme (anche in peer tutoring) e hanno la possibilità di provare con coraggio senza paura del 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giudizio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Calibri"/>
                <a:ea typeface="Calibri"/>
                <a:cs typeface="Calibri"/>
                <a:sym typeface="Calibri"/>
              </a:rPr>
              <a:t>                                    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>
            <p:ph type="title"/>
          </p:nvPr>
        </p:nvSpPr>
        <p:spPr>
          <a:xfrm>
            <a:off x="663525" y="32394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</a:pPr>
            <a:r>
              <a:rPr b="1" lang="it-IT" sz="3200">
                <a:solidFill>
                  <a:srgbClr val="262626"/>
                </a:solidFill>
              </a:rPr>
              <a:t>Nello stesso momento infatti…</a:t>
            </a:r>
            <a:endParaRPr b="1">
              <a:solidFill>
                <a:srgbClr val="262626"/>
              </a:solidFill>
            </a:endParaRPr>
          </a:p>
        </p:txBody>
      </p:sp>
      <p:pic>
        <p:nvPicPr>
          <p:cNvPr id="288" name="Google Shape;2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550" y="1740837"/>
            <a:ext cx="4501776" cy="33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401" y="1308794"/>
            <a:ext cx="3643241" cy="485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/>
          <p:nvPr>
            <p:ph type="title"/>
          </p:nvPr>
        </p:nvSpPr>
        <p:spPr>
          <a:xfrm>
            <a:off x="1066800" y="2920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</a:pPr>
            <a:r>
              <a:rPr b="1" lang="it-IT" sz="3600">
                <a:solidFill>
                  <a:schemeClr val="dk2"/>
                </a:solidFill>
              </a:rPr>
              <a:t>IL METODO MONTESSORI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958335" y="1463091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it-IT" sz="3400">
                <a:latin typeface="Nunito"/>
                <a:ea typeface="Nunito"/>
                <a:cs typeface="Nunito"/>
                <a:sym typeface="Nunito"/>
              </a:rPr>
              <a:t>Il metodo Montessori nasce da un intreccio di conoscenze scientifiche (mediche, antropologiche, neurologiche), di osservazioni sui bambini, di esperienze pregresse di lavoro con la  disabilità, di istanze sociali e spirituali.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325" y="960550"/>
            <a:ext cx="3588376" cy="478450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5" name="Google Shape;2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7313" y="837450"/>
            <a:ext cx="2829776" cy="50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4525" y="1107276"/>
            <a:ext cx="3482600" cy="464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/>
          <p:nvPr>
            <p:ph idx="1" type="body"/>
          </p:nvPr>
        </p:nvSpPr>
        <p:spPr>
          <a:xfrm>
            <a:off x="892941" y="793205"/>
            <a:ext cx="10406100" cy="52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In un ambiente inclusivo, ognuno lavora in modo diverso senza pensare alla diversità o comunque senza pensare che la diversità sia un problema.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Nessun bambino è mai solo, c’è sempre un tutor 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per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 un lavoro cooperativo che è sempre arricchente.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In questo modo, in questo ambiente, la </a:t>
            </a:r>
            <a:r>
              <a:rPr b="1" lang="it-IT" sz="24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MOTIVAZIONE 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anche di un bambino con DSA è differente e migliorano autostima e autoefficacia.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/>
          <p:nvPr>
            <p:ph idx="1" type="body"/>
          </p:nvPr>
        </p:nvSpPr>
        <p:spPr>
          <a:xfrm>
            <a:off x="987450" y="1082850"/>
            <a:ext cx="10370700" cy="4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In questo ambiente inclusivo gli strumenti compensativi non s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ono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 visti come un «difetto», perché tutti sono abituati a lavorare su attività diverse, con strumenti diversi.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Un altro punto di forza è l’attenzione individuale e il rispetto del bambino che comunque riesce a sentirsi </a:t>
            </a:r>
            <a:r>
              <a:rPr b="1" lang="it-IT" sz="2400">
                <a:solidFill>
                  <a:srgbClr val="262626"/>
                </a:solidFill>
                <a:highlight>
                  <a:srgbClr val="FFF2CC"/>
                </a:highlight>
                <a:latin typeface="Nunito"/>
                <a:ea typeface="Nunito"/>
                <a:cs typeface="Nunito"/>
                <a:sym typeface="Nunito"/>
              </a:rPr>
              <a:t>COMPETENTE</a:t>
            </a:r>
            <a:r>
              <a:rPr lang="it-IT" sz="2400">
                <a:solidFill>
                  <a:srgbClr val="262626"/>
                </a:solidFill>
                <a:highlight>
                  <a:srgbClr val="FFF2CC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e può più facilmente raggiungere il successo potendo dedicarsi a ciò in cui riesce di più, in cui ha più interesse.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/>
          <p:nvPr>
            <p:ph idx="1" type="body"/>
          </p:nvPr>
        </p:nvSpPr>
        <p:spPr>
          <a:xfrm>
            <a:off x="892941" y="550416"/>
            <a:ext cx="10406100" cy="5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un ambiente al passo con i tempi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: non c’è l’ora di informatica, ma il PC è posto tra gli scaffali ed è strumento di ricerca insieme ai libri della biblioteca di classe.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170180" lvl="0" marL="64008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un ambiente ancora più collaborativo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: non ci sono sussidiari uguali per tutti, ma i bambini, a piccolo gruppo, costruiscono il loro sapere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- uno </a:t>
            </a: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spazio vivo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in cui si offrono ai bambini </a:t>
            </a: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esperienze differenziate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, in cui la libertà implica responsabilità, l’attesa è rispetto dell’altro, un ambiente in cui si accompagna il bambino a </a:t>
            </a:r>
            <a:r>
              <a:rPr b="1" lang="it-IT" sz="22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PENSARE DA SOLO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68576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/>
          <p:nvPr>
            <p:ph type="title"/>
          </p:nvPr>
        </p:nvSpPr>
        <p:spPr>
          <a:xfrm>
            <a:off x="1057200" y="169001"/>
            <a:ext cx="100776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it-IT"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1" lang="it-IT"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materiali di sviluppo</a:t>
            </a:r>
            <a:endParaRPr b="1" sz="3900">
              <a:solidFill>
                <a:schemeClr val="dk2"/>
              </a:solidFill>
            </a:endParaRPr>
          </a:p>
        </p:txBody>
      </p:sp>
      <p:sp>
        <p:nvSpPr>
          <p:cNvPr id="317" name="Google Shape;317;p24"/>
          <p:cNvSpPr txBox="1"/>
          <p:nvPr>
            <p:ph idx="1" type="body"/>
          </p:nvPr>
        </p:nvSpPr>
        <p:spPr>
          <a:xfrm>
            <a:off x="1066800" y="1648301"/>
            <a:ext cx="10058400" cy="5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L’ambiente 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suggerito da Maria Montessori è </a:t>
            </a: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MEDIATORE DEL SAPERE.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In questo ambiente, strumento per sapere, il materiale posto tra gli scaffali deve avere alcune caratteristiche: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STIMOLANTE, ATTRAENTE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ORDINATO, CHIARO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GRADUATO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ACCESSIBILE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IN GRADO DI ISOLARE LA CONOSCENZA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AUTOCORRETTIVO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208277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UNICO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967800" y="299544"/>
            <a:ext cx="100584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b="1" lang="it-IT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Società moderna</a:t>
            </a:r>
            <a:endParaRPr b="1">
              <a:solidFill>
                <a:srgbClr val="262626"/>
              </a:solidFill>
            </a:endParaRPr>
          </a:p>
        </p:txBody>
      </p:sp>
      <p:sp>
        <p:nvSpPr>
          <p:cNvPr id="323" name="Google Shape;323;p25"/>
          <p:cNvSpPr txBox="1"/>
          <p:nvPr>
            <p:ph idx="1" type="body"/>
          </p:nvPr>
        </p:nvSpPr>
        <p:spPr>
          <a:xfrm>
            <a:off x="967805" y="1534651"/>
            <a:ext cx="10256400" cy="4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C’è oggi un’accelerazione dei processi di sviluppo: quello che un tempo si imparava in 8 anni, oggi lo si impara in 2. Questa accelerazione ricade su tutti quei processi che danno DSA, problemi di attenzione e concentrazione.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Sono dunque necessarie strategie di attivazione: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82880" lvl="0" marL="18288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-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saper collaborare;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82880" lvl="0" marL="18288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Nunito"/>
              <a:buChar char="-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alternate stimoli e linguaggi diversi;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82880" lvl="0" marL="18288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le neuroscienze hanno stabilito che </a:t>
            </a:r>
            <a:r>
              <a:rPr b="1" lang="it-IT" sz="2200">
                <a:latin typeface="Nunito"/>
                <a:ea typeface="Nunito"/>
                <a:cs typeface="Nunito"/>
                <a:sym typeface="Nunito"/>
              </a:rPr>
              <a:t>l’intelligenza non è genetica</a:t>
            </a: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e può aumentare: dipende dagli stimoli dell’ambiente, dalle esperienze e dalla rielaborazione personale.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>
            <p:ph type="title"/>
          </p:nvPr>
        </p:nvSpPr>
        <p:spPr>
          <a:xfrm>
            <a:off x="1901850" y="-72427"/>
            <a:ext cx="83883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>
                <a:solidFill>
                  <a:srgbClr val="3F3F3F"/>
                </a:solidFill>
              </a:rPr>
              <a:t>La nostra scuola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329" name="Google Shape;329;p26"/>
          <p:cNvSpPr txBox="1"/>
          <p:nvPr>
            <p:ph idx="1" type="body"/>
          </p:nvPr>
        </p:nvSpPr>
        <p:spPr>
          <a:xfrm>
            <a:off x="985200" y="949075"/>
            <a:ext cx="10221600" cy="5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Orari : - da lunedì a giovedì 8.15 - 12.45  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            rientro pomeridiano 14.00 -16.00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                       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                  - venerdì 8.15 - 12.15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Armadietti personali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Cucina e mensa interna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Palestra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Servizio di pre e post scuola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it-IT" sz="2200">
                <a:latin typeface="Nunito"/>
                <a:ea typeface="Nunito"/>
                <a:cs typeface="Nunito"/>
                <a:sym typeface="Nunito"/>
              </a:rPr>
              <a:t>Ampio giardino esterno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0" name="Google Shape;330;p26"/>
          <p:cNvPicPr preferRelativeResize="0"/>
          <p:nvPr/>
        </p:nvPicPr>
        <p:blipFill rotWithShape="1">
          <a:blip r:embed="rId3">
            <a:alphaModFix/>
          </a:blip>
          <a:srcRect b="7612" l="0" r="0" t="0"/>
          <a:stretch/>
        </p:blipFill>
        <p:spPr>
          <a:xfrm>
            <a:off x="7046600" y="949075"/>
            <a:ext cx="4826824" cy="33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6"/>
          <p:cNvPicPr preferRelativeResize="0"/>
          <p:nvPr/>
        </p:nvPicPr>
        <p:blipFill rotWithShape="1">
          <a:blip r:embed="rId4">
            <a:alphaModFix/>
          </a:blip>
          <a:srcRect b="42153" l="0" r="0" t="0"/>
          <a:stretch/>
        </p:blipFill>
        <p:spPr>
          <a:xfrm>
            <a:off x="1938725" y="3701250"/>
            <a:ext cx="4079075" cy="31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>
            <p:ph type="title"/>
          </p:nvPr>
        </p:nvSpPr>
        <p:spPr>
          <a:xfrm>
            <a:off x="969150" y="2011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>
                <a:solidFill>
                  <a:srgbClr val="000000"/>
                </a:solidFill>
              </a:rPr>
              <a:t>Progetti di plesso continuativi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37" name="Google Shape;337;p27"/>
          <p:cNvSpPr txBox="1"/>
          <p:nvPr>
            <p:ph idx="1" type="body"/>
          </p:nvPr>
        </p:nvSpPr>
        <p:spPr>
          <a:xfrm>
            <a:off x="871500" y="1463175"/>
            <a:ext cx="10253700" cy="44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-372398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Ti dono un libro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Una biblioteca per immaginare, per imparare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Bibliolab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Sfrutta la frutta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Consiglio di cooperazione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Consiglio Comunale di Classe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Giornate aperte ai genitori per osservare il lavoro dei bambini</a:t>
            </a:r>
            <a:endParaRPr sz="5657">
              <a:latin typeface="Nunito"/>
              <a:ea typeface="Nunito"/>
              <a:cs typeface="Nunito"/>
              <a:sym typeface="Nunito"/>
            </a:endParaRPr>
          </a:p>
          <a:p>
            <a:pPr indent="-3723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-IT" sz="5657">
                <a:latin typeface="Nunito"/>
                <a:ea typeface="Nunito"/>
                <a:cs typeface="Nunito"/>
                <a:sym typeface="Nunito"/>
              </a:rPr>
              <a:t>Serate divulgative dedicate a grandi a piccoli (astrofili e divulgazione)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ea0ef6806042806_5"/>
          <p:cNvSpPr txBox="1"/>
          <p:nvPr>
            <p:ph type="title"/>
          </p:nvPr>
        </p:nvSpPr>
        <p:spPr>
          <a:xfrm>
            <a:off x="9319183" y="1688563"/>
            <a:ext cx="2320500" cy="137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/>
              <a:t>Rete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/>
              <a:t>Re.Mo.</a:t>
            </a:r>
            <a:endParaRPr sz="4800"/>
          </a:p>
        </p:txBody>
      </p:sp>
      <p:sp>
        <p:nvSpPr>
          <p:cNvPr id="343" name="Google Shape;343;g6ea0ef6806042806_5"/>
          <p:cNvSpPr txBox="1"/>
          <p:nvPr>
            <p:ph idx="1" type="body"/>
          </p:nvPr>
        </p:nvSpPr>
        <p:spPr>
          <a:xfrm>
            <a:off x="230900" y="94950"/>
            <a:ext cx="8772000" cy="666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it-IT" sz="3500"/>
              <a:t>Ad eccezione delle discipline di IRC e inglese, </a:t>
            </a:r>
            <a:r>
              <a:rPr b="1" lang="it-IT" sz="3500"/>
              <a:t>non vengono adottati i libri di testo</a:t>
            </a:r>
            <a:r>
              <a:rPr lang="it-IT" sz="3500"/>
              <a:t>. Ad essi si preferisce l’allestimento in ogni classe di una biblioteca, la quale viene rifornita ed arricchita con </a:t>
            </a:r>
            <a:r>
              <a:rPr b="1" lang="it-IT" sz="3500"/>
              <a:t>volumi di argomenti diversi</a:t>
            </a:r>
            <a:r>
              <a:rPr lang="it-IT" sz="3500"/>
              <a:t> per permettere la ricerca di informazioni su una pluralità di testi e fonti.</a:t>
            </a:r>
            <a:endParaRPr sz="35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it-IT" sz="3500"/>
              <a:t>Nel tempo extrascolastico </a:t>
            </a:r>
            <a:r>
              <a:rPr b="1" lang="it-IT" sz="3500"/>
              <a:t>non vengono assegnati compiti</a:t>
            </a:r>
            <a:r>
              <a:rPr lang="it-IT" sz="3500"/>
              <a:t> </a:t>
            </a:r>
            <a:r>
              <a:rPr b="1" lang="it-IT" sz="3500"/>
              <a:t>ma attività di ricerca e studio, individuali e collettive</a:t>
            </a:r>
            <a:r>
              <a:rPr lang="it-IT" sz="3500"/>
              <a:t>. Dai genitori che accompagnano i bambini nella crescita viene assunto il “compito” di </a:t>
            </a:r>
            <a:r>
              <a:rPr b="1" lang="it-IT" sz="3500"/>
              <a:t>partecipare </a:t>
            </a:r>
            <a:r>
              <a:rPr b="1" lang="it-IT" sz="3500" u="sng"/>
              <a:t>attivamente</a:t>
            </a:r>
            <a:r>
              <a:rPr b="1" lang="it-IT" sz="3500"/>
              <a:t> al processo di apprendimento</a:t>
            </a:r>
            <a:r>
              <a:rPr lang="it-IT" sz="3500"/>
              <a:t>.</a:t>
            </a:r>
            <a:endParaRPr sz="35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it-IT" sz="3500"/>
              <a:t>Sono previsti </a:t>
            </a:r>
            <a:r>
              <a:rPr b="1" lang="it-IT" sz="3500"/>
              <a:t>strumenti e </a:t>
            </a:r>
            <a:r>
              <a:rPr b="1" lang="it-IT" sz="3500"/>
              <a:t>momenti di autovalutazione</a:t>
            </a:r>
            <a:r>
              <a:rPr lang="it-IT" sz="3500"/>
              <a:t> da parte dei bambini, in forma </a:t>
            </a:r>
            <a:r>
              <a:rPr b="1" lang="it-IT" sz="3500"/>
              <a:t>non occasionale ma continuativa</a:t>
            </a:r>
            <a:r>
              <a:rPr lang="it-IT" sz="3500"/>
              <a:t>.</a:t>
            </a:r>
            <a:endParaRPr sz="35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it-IT" sz="3500"/>
              <a:t>L</a:t>
            </a:r>
            <a:r>
              <a:rPr lang="it-IT" sz="3500"/>
              <a:t>'adozione di un </a:t>
            </a:r>
            <a:r>
              <a:rPr b="1" lang="it-IT" sz="3500"/>
              <a:t>curricolo montessori</a:t>
            </a:r>
            <a:r>
              <a:rPr lang="it-IT" sz="3500"/>
              <a:t>, coerente con lo sviluppo dei contenuti e delle competenze disciplinari secondo la metodologia scelta, è condizione per una corretta e completa interpretazione del momento di valutazione in itinere e conclusiva.</a:t>
            </a:r>
            <a:endParaRPr sz="35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i="1" lang="it-IT" sz="3000"/>
              <a:t>Tratto dalla “Principi pedagogici-didattici e linee guida metodologiche delle sezioni e classi montessori della rete RE.MO”.</a:t>
            </a:r>
            <a:endParaRPr i="1" sz="3000"/>
          </a:p>
        </p:txBody>
      </p:sp>
      <p:pic>
        <p:nvPicPr>
          <p:cNvPr id="344" name="Google Shape;344;g6ea0ef6806042806_5"/>
          <p:cNvPicPr preferRelativeResize="0"/>
          <p:nvPr/>
        </p:nvPicPr>
        <p:blipFill rotWithShape="1">
          <a:blip r:embed="rId3">
            <a:alphaModFix/>
          </a:blip>
          <a:srcRect b="-12069" l="7793" r="13799" t="0"/>
          <a:stretch/>
        </p:blipFill>
        <p:spPr>
          <a:xfrm>
            <a:off x="9191913" y="4074164"/>
            <a:ext cx="2575026" cy="9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779" y="452761"/>
            <a:ext cx="8571585" cy="5712780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8196"/>
              <a:buFont typeface="Garamond"/>
              <a:buNone/>
            </a:pPr>
            <a:r>
              <a:rPr b="1" lang="it-IT" sz="4066">
                <a:solidFill>
                  <a:srgbClr val="262626"/>
                </a:solidFill>
              </a:rPr>
              <a:t>PRINCIPI DEL METODO MONTESSORI:</a:t>
            </a:r>
            <a:r>
              <a:rPr b="1" lang="it-IT" sz="4400">
                <a:solidFill>
                  <a:srgbClr val="262626"/>
                </a:solidFill>
              </a:rPr>
              <a:t> </a:t>
            </a:r>
            <a:br>
              <a:rPr b="1" lang="it-IT" sz="4400">
                <a:solidFill>
                  <a:srgbClr val="262626"/>
                </a:solidFill>
              </a:rPr>
            </a:br>
            <a:br>
              <a:rPr b="1" lang="it-IT" sz="4400">
                <a:solidFill>
                  <a:srgbClr val="262626"/>
                </a:solidFill>
              </a:rPr>
            </a:br>
            <a:r>
              <a:rPr b="1" lang="it-IT" sz="4066">
                <a:solidFill>
                  <a:srgbClr val="262626"/>
                </a:solidFill>
              </a:rPr>
              <a:t>L</a:t>
            </a:r>
            <a:r>
              <a:rPr b="1" lang="it-IT" sz="4066">
                <a:solidFill>
                  <a:srgbClr val="262626"/>
                </a:solidFill>
              </a:rPr>
              <a:t>a preparazione dell’ambiente</a:t>
            </a:r>
            <a:endParaRPr b="1" sz="3666">
              <a:solidFill>
                <a:srgbClr val="262626"/>
              </a:solidFill>
            </a:endParaRPr>
          </a:p>
        </p:txBody>
      </p:sp>
      <p:sp>
        <p:nvSpPr>
          <p:cNvPr id="172" name="Google Shape;172;p3"/>
          <p:cNvSpPr txBox="1"/>
          <p:nvPr>
            <p:ph idx="1" type="body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ct val="102127"/>
              <a:buNone/>
            </a:pPr>
            <a:r>
              <a:rPr i="1" lang="it-IT" sz="2350">
                <a:latin typeface="Nunito"/>
                <a:ea typeface="Nunito"/>
                <a:cs typeface="Nunito"/>
                <a:sym typeface="Nunito"/>
              </a:rPr>
              <a:t>“</a:t>
            </a:r>
            <a:r>
              <a:rPr i="1" lang="it-IT" sz="2350">
                <a:latin typeface="Nunito"/>
                <a:ea typeface="Nunito"/>
                <a:cs typeface="Nunito"/>
                <a:sym typeface="Nunito"/>
              </a:rPr>
              <a:t>Quando parliamo di ambiente, intendiamo tutte le cose che il bambino può liberamente scegliere in esso e usare quanto desidera, in corrispondenza ai suoi bisogni di attività. La maestra non fa altra cosa che aiutarlo in principio ad orientarsi tra tante cose diverse per apprenderne l'uso preciso; poi lo lascia libero nella scelta e nell'esercitazione del lavoro”.</a:t>
            </a:r>
            <a:br>
              <a:rPr lang="it-IT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0476" lvl="0" marL="18288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idx="1" type="body"/>
          </p:nvPr>
        </p:nvSpPr>
        <p:spPr>
          <a:xfrm>
            <a:off x="786275" y="127449"/>
            <a:ext cx="105129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900">
                <a:latin typeface="Nunito"/>
                <a:ea typeface="Nunito"/>
                <a:cs typeface="Nunito"/>
                <a:sym typeface="Nunito"/>
              </a:rPr>
              <a:t>Nell’ambiente Montessori </a:t>
            </a:r>
            <a:r>
              <a:rPr b="1" lang="it-IT" sz="1900" u="sng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non ci sono le cattedre</a:t>
            </a:r>
            <a:r>
              <a:rPr lang="it-IT" sz="1900">
                <a:latin typeface="Nunito"/>
                <a:ea typeface="Nunito"/>
                <a:cs typeface="Nunito"/>
                <a:sym typeface="Nunito"/>
              </a:rPr>
              <a:t>. Ci sono i materiali che la maestra per prima conosce. La </a:t>
            </a:r>
            <a:r>
              <a:rPr b="1" lang="it-IT" sz="1900" u="sng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classe è disposta a isole</a:t>
            </a:r>
            <a:r>
              <a:rPr lang="it-IT" sz="1900">
                <a:latin typeface="Nunito"/>
                <a:ea typeface="Nunito"/>
                <a:cs typeface="Nunito"/>
                <a:sym typeface="Nunito"/>
              </a:rPr>
              <a:t>, dove i bambini hanno la possibilità di lavorare e di pensare collaborando. Lo spazio è caldo e accogliente. L’ordine è curato, così come l’armonia dei colori. </a:t>
            </a:r>
            <a:endParaRPr sz="1800"/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2500" y="3443100"/>
            <a:ext cx="3694700" cy="27710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 b="12674" l="31001" r="0" t="-1248"/>
          <a:stretch/>
        </p:blipFill>
        <p:spPr>
          <a:xfrm>
            <a:off x="4100638" y="1826625"/>
            <a:ext cx="3990723" cy="383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5">
            <a:alphaModFix/>
          </a:blip>
          <a:srcRect b="8165" l="0" r="0" t="24353"/>
          <a:stretch/>
        </p:blipFill>
        <p:spPr>
          <a:xfrm>
            <a:off x="167675" y="3229475"/>
            <a:ext cx="3838923" cy="346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/>
          <p:nvPr/>
        </p:nvSpPr>
        <p:spPr>
          <a:xfrm>
            <a:off x="6218713" y="2830250"/>
            <a:ext cx="553200" cy="469500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5766125" y="2040450"/>
            <a:ext cx="553200" cy="469500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4100650" y="2509950"/>
            <a:ext cx="553200" cy="469500"/>
          </a:xfrm>
          <a:prstGeom prst="flowChartConnector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title"/>
          </p:nvPr>
        </p:nvSpPr>
        <p:spPr>
          <a:xfrm>
            <a:off x="9296400" y="603504"/>
            <a:ext cx="24324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8278"/>
              </a:buClr>
              <a:buSzPts val="2800"/>
              <a:buFont typeface="Garamond"/>
              <a:buNone/>
            </a:pPr>
            <a:r>
              <a:rPr b="1" lang="it-IT">
                <a:solidFill>
                  <a:srgbClr val="568278"/>
                </a:solidFill>
                <a:latin typeface="Nunito"/>
                <a:ea typeface="Nunito"/>
                <a:cs typeface="Nunito"/>
                <a:sym typeface="Nunito"/>
              </a:rPr>
              <a:t>Uno spazio vivo</a:t>
            </a:r>
            <a:endParaRPr b="1">
              <a:solidFill>
                <a:srgbClr val="56827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5"/>
          <p:cNvSpPr txBox="1"/>
          <p:nvPr>
            <p:ph idx="1" type="body"/>
          </p:nvPr>
        </p:nvSpPr>
        <p:spPr>
          <a:xfrm>
            <a:off x="9296400" y="1676399"/>
            <a:ext cx="2432400" cy="46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L’aula Montessori è uno spazio «usato» dai bambini. Tutto intorno alle pareti ci sono scaffali bassi e aperti, con materiali vari e ordinati, vassoi con fogli per tutti. </a:t>
            </a:r>
            <a:endParaRPr b="1" sz="1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400" y="1118325"/>
            <a:ext cx="3465999" cy="462134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0175" y="1090602"/>
            <a:ext cx="3507567" cy="467677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idx="1" type="body"/>
          </p:nvPr>
        </p:nvSpPr>
        <p:spPr>
          <a:xfrm>
            <a:off x="489756" y="753305"/>
            <a:ext cx="11212500" cy="53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Nunito"/>
                <a:ea typeface="Nunito"/>
                <a:cs typeface="Nunito"/>
                <a:sym typeface="Nunito"/>
              </a:rPr>
              <a:t>Nella classe Montessori ci sono libri e piccoli/medi tappeti su cui lavorare a terra</a:t>
            </a:r>
            <a:r>
              <a:rPr lang="it-IT" sz="24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 sz="24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007" y="1879713"/>
            <a:ext cx="5084675" cy="381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1812" y="1879725"/>
            <a:ext cx="4015585" cy="381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>
            <p:ph idx="1" type="body"/>
          </p:nvPr>
        </p:nvSpPr>
        <p:spPr>
          <a:xfrm>
            <a:off x="401775" y="552463"/>
            <a:ext cx="10410900" cy="54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Si può leggere per sé o per i compagni… e si può fare ricerca.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101" y="1878374"/>
            <a:ext cx="3530225" cy="264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6900" y="619188"/>
            <a:ext cx="4011776" cy="534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176" y="1252250"/>
            <a:ext cx="2740775" cy="48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/>
          <p:nvPr/>
        </p:nvSpPr>
        <p:spPr>
          <a:xfrm>
            <a:off x="10087475" y="2369475"/>
            <a:ext cx="933300" cy="962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9972600" y="732375"/>
            <a:ext cx="617400" cy="6894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idx="1" type="body"/>
          </p:nvPr>
        </p:nvSpPr>
        <p:spPr>
          <a:xfrm>
            <a:off x="895350" y="571500"/>
            <a:ext cx="10401300" cy="54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Attorno a un morbido tappeto può essere stimolante riunirsi quotidianamente e settimanalmente con i bambini, per ascoltarsi, confidarsi, confrontarsi (vedi per esempio il Consiglio di Cooperazione): i bambini hanno la possibilità di raccontarsi, di affrontare un problema per cercare di risolverlo, di dirsi cosa non va per superarlo insieme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4" name="Google Shape;21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425" y="2272300"/>
            <a:ext cx="5471152" cy="410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/>
          <p:nvPr/>
        </p:nvSpPr>
        <p:spPr>
          <a:xfrm>
            <a:off x="3478900" y="2480850"/>
            <a:ext cx="384900" cy="327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7081675" y="2480850"/>
            <a:ext cx="384900" cy="327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8146550" y="4382500"/>
            <a:ext cx="384900" cy="327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392350" y="2272300"/>
            <a:ext cx="384900" cy="327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>
            <p:ph idx="1" type="body"/>
          </p:nvPr>
        </p:nvSpPr>
        <p:spPr>
          <a:xfrm>
            <a:off x="1077456" y="914400"/>
            <a:ext cx="10037100" cy="5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b="1" lang="it-IT" sz="2500" u="sng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L’ambiente è preparato PRIMA</a:t>
            </a:r>
            <a:r>
              <a:rPr b="1" lang="it-IT" sz="25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it-IT" sz="2500">
                <a:latin typeface="Nunito"/>
                <a:ea typeface="Nunito"/>
                <a:cs typeface="Nunito"/>
                <a:sym typeface="Nunito"/>
              </a:rPr>
              <a:t> ed è suddiviso nelle diverse discipline, in modo che facilmente e fin dai primi anni il bambino sia indipendente e libero di scegliere. Si lavora, prima ancora che sul bambino, sull’ambiente. Per questo motivo si dice che la Montessori sia la più grande pedagogista dell’</a:t>
            </a:r>
            <a:r>
              <a:rPr b="1" lang="it-IT" sz="25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educazione indiretta.</a:t>
            </a:r>
            <a:endParaRPr b="1" sz="1600">
              <a:solidFill>
                <a:srgbClr val="2626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