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Candara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dara-bold.fntdata"/><Relationship Id="rId22" Type="http://schemas.openxmlformats.org/officeDocument/2006/relationships/font" Target="fonts/Candara-boldItalic.fntdata"/><Relationship Id="rId21" Type="http://schemas.openxmlformats.org/officeDocument/2006/relationships/font" Target="fonts/Candara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5" Type="http://schemas.openxmlformats.org/officeDocument/2006/relationships/font" Target="fonts/Lato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19" Type="http://schemas.openxmlformats.org/officeDocument/2006/relationships/font" Target="fonts/Candara-regular.fntdata"/><Relationship Id="rId18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8989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898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7e54e70f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7e54e70f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6f889893_0_3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6f88989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889893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88989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889893_0_4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88989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s://drive.google.com/file/d/196gk24GgX4Aqw6iIoX63S4GmCz6q2d0C/view?usp=sharing" TargetMode="External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cratch.mit.edu/projects/369627896/" TargetMode="External"/><Relationship Id="rId4" Type="http://schemas.openxmlformats.org/officeDocument/2006/relationships/image" Target="../media/image1.png"/><Relationship Id="rId11" Type="http://schemas.openxmlformats.org/officeDocument/2006/relationships/hyperlink" Target="https://docs.google.com/presentation/d/13lCtBHUEsLsOh0M-bTp3yd1VqqKn7lXCdOnqAyC2uI4/edit?usp=sharing" TargetMode="External"/><Relationship Id="rId10" Type="http://schemas.openxmlformats.org/officeDocument/2006/relationships/hyperlink" Target="https://twitter.com/ICVergante" TargetMode="External"/><Relationship Id="rId12" Type="http://schemas.openxmlformats.org/officeDocument/2006/relationships/image" Target="../media/image3.png"/><Relationship Id="rId9" Type="http://schemas.openxmlformats.org/officeDocument/2006/relationships/image" Target="../media/image5.jpg"/><Relationship Id="rId5" Type="http://schemas.openxmlformats.org/officeDocument/2006/relationships/hyperlink" Target="https://docs.google.com/presentation/d/1MFtXWmaJMVdIvtXTl1eK5yQHOkQJ0QfQWu47xyIGa0o/edit?usp=sharing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docs.google.com/document/d/1y3CqQBeRFMqsK8YAzGPoUhzbGGToUJtE8ihg0Vt7-r0/edit?usp=sharing" TargetMode="External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hyperlink" Target="https://drive.google.com/file/d/196gk24GgX4Aqw6iIoX63S4GmCz6q2d0C/view?usp=sharing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82554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"/>
              <a:t>Un </a:t>
            </a:r>
            <a:r>
              <a:rPr lang="it"/>
              <a:t>viaggio</a:t>
            </a:r>
            <a:br>
              <a:rPr lang="it"/>
            </a:br>
            <a:r>
              <a:rPr lang="it"/>
              <a:t>nel nostro Polo Tecnologico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4009825"/>
            <a:ext cx="34947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" sz="2000"/>
              <a:t>Plesso Ordinario Tecnologico</a:t>
            </a:r>
            <a:endParaRPr sz="2000"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525" y="1990500"/>
            <a:ext cx="3981650" cy="2848202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800" y="2298825"/>
            <a:ext cx="1407750" cy="689625"/>
          </a:xfrm>
          <a:prstGeom prst="rect">
            <a:avLst/>
          </a:prstGeom>
          <a:noFill/>
          <a:ln cap="flat" cmpd="sng" w="12700">
            <a:solidFill>
              <a:srgbClr val="FF00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1167100" y="681675"/>
            <a:ext cx="7351500" cy="31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20">
                <a:latin typeface="Candara"/>
                <a:ea typeface="Candara"/>
                <a:cs typeface="Candara"/>
                <a:sym typeface="Candara"/>
              </a:rPr>
              <a:t>ORGANIZZAZIONE</a:t>
            </a:r>
            <a:endParaRPr sz="2220"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30 ore: </a:t>
            </a:r>
            <a:r>
              <a:rPr lang="it" sz="2220">
                <a:latin typeface="Candara"/>
                <a:ea typeface="Candara"/>
                <a:cs typeface="Candara"/>
                <a:sym typeface="Candara"/>
              </a:rPr>
              <a:t>Corso B</a:t>
            </a:r>
            <a:r>
              <a:rPr b="0" lang="it" sz="222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- Ordinario “Sperimentazione</a:t>
            </a:r>
            <a:r>
              <a:rPr b="0" lang="it"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it" sz="2220">
                <a:latin typeface="Candara"/>
                <a:ea typeface="Candara"/>
                <a:cs typeface="Candara"/>
                <a:sym typeface="Candara"/>
              </a:rPr>
              <a:t>Robotica Educativa</a:t>
            </a: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”</a:t>
            </a:r>
            <a:endParaRPr b="0" sz="2220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450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B6FD"/>
              </a:buClr>
              <a:buSzPts val="2220"/>
              <a:buFont typeface="Noto Sans Symbols"/>
              <a:buChar char="*"/>
            </a:pPr>
            <a:r>
              <a:rPr b="0" lang="it" sz="2220">
                <a:latin typeface="Candara"/>
                <a:ea typeface="Candara"/>
                <a:cs typeface="Candara"/>
                <a:sym typeface="Candara"/>
              </a:rPr>
              <a:t>MATTINA</a:t>
            </a: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- da lunedì a venerdì dalle 7:55 alle 13:15</a:t>
            </a:r>
            <a:endParaRPr b="0" sz="24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4500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1B6FD"/>
              </a:buClr>
              <a:buSzPts val="2220"/>
              <a:buFont typeface="Noto Sans Symbols"/>
              <a:buChar char="*"/>
            </a:pPr>
            <a:r>
              <a:rPr b="0" lang="it" sz="2220">
                <a:latin typeface="Candara"/>
                <a:ea typeface="Candara"/>
                <a:cs typeface="Candara"/>
                <a:sym typeface="Candara"/>
              </a:rPr>
              <a:t>POMERIGGIO</a:t>
            </a: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- 1 Pomeriggio, dalle</a:t>
            </a:r>
            <a:r>
              <a:rPr b="0" lang="it"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14:15 alle 16:01</a:t>
            </a:r>
            <a:endParaRPr b="0" sz="24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4500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1B6FD"/>
              </a:buClr>
              <a:buSzPts val="2220"/>
              <a:buFont typeface="Noto Sans Symbols"/>
              <a:buChar char="*"/>
            </a:pPr>
            <a:r>
              <a:rPr b="0" lang="it" sz="2220">
                <a:latin typeface="Candara"/>
                <a:ea typeface="Candara"/>
                <a:cs typeface="Candara"/>
                <a:sym typeface="Candara"/>
              </a:rPr>
              <a:t>INTERVALLO MENSA</a:t>
            </a: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- dalle 13:15 alle 14:15</a:t>
            </a:r>
            <a:endParaRPr b="0" sz="222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4500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073E87"/>
              </a:buClr>
              <a:buSzPts val="2220"/>
              <a:buFont typeface="Candara"/>
              <a:buChar char="*"/>
            </a:pPr>
            <a:r>
              <a:rPr b="0" lang="it" sz="2220">
                <a:latin typeface="Candara"/>
                <a:ea typeface="Candara"/>
                <a:cs typeface="Candara"/>
                <a:sym typeface="Candara"/>
              </a:rPr>
              <a:t>pomeriggi facoltativi tematici </a:t>
            </a: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1 o 2</a:t>
            </a: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Pomeriggi, dalle</a:t>
            </a:r>
            <a:r>
              <a:rPr b="0" lang="it" sz="24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lang="it" sz="222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t>14:15 alle 16:01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49325" y="109450"/>
            <a:ext cx="87135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"/>
              <a:t>Approccio:</a:t>
            </a:r>
            <a:r>
              <a:rPr lang="it"/>
              <a:t> le 4P del pensiero </a:t>
            </a:r>
            <a:r>
              <a:rPr i="1" lang="it"/>
              <a:t>creativo</a:t>
            </a:r>
            <a:endParaRPr i="1"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49325" y="1220350"/>
            <a:ext cx="8520600" cy="38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it" sz="2100"/>
              <a:t>PROJECT</a:t>
            </a:r>
            <a:br>
              <a:rPr b="1" lang="it" sz="2100"/>
            </a:b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si lavora su 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progetti 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(e non su un problema astratto), questo permette di 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sviluppare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 maggiormente 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capacità ed abilità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 in un 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contesto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 più 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motivante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. Gli </a:t>
            </a:r>
            <a:r>
              <a:rPr i="1" lang="it" sz="1100" u="sng">
                <a:latin typeface="Open Sans"/>
                <a:ea typeface="Open Sans"/>
                <a:cs typeface="Open Sans"/>
                <a:sym typeface="Open Sans"/>
              </a:rPr>
              <a:t>esercizi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 diventano 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parte integrante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progetto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, assumono un significato concreto e sono fra loro correlati. In questo modo il 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lavoro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 svolto è 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concreto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, inoltre gli studenti imparano ad affrontare problemi non in modo superficiale o fine a sé stesso, bensì applicandoli al mondo reale e riescono a capire come applicare i medesimi approcci a problemi futuri.</a:t>
            </a:r>
            <a:r>
              <a:rPr lang="it"/>
              <a:t>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it" sz="2100"/>
              <a:t>PEERS</a:t>
            </a:r>
            <a:br>
              <a:rPr b="1" lang="it" sz="2100"/>
            </a:b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colleghi, simili, 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pari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; l’apprendimento creativo non è di tipo individuale, bensì è un’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attività sociale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. L’apprendimento è efficace quando c’è comunicazione, gli studenti </a:t>
            </a:r>
            <a:r>
              <a:rPr b="1" i="1" lang="it" sz="1100">
                <a:latin typeface="Open Sans"/>
                <a:ea typeface="Open Sans"/>
                <a:cs typeface="Open Sans"/>
                <a:sym typeface="Open Sans"/>
              </a:rPr>
              <a:t>scambiano idee e collaborano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, si confrontano e condividono sia dubbi sia soluzioni.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it" sz="2100"/>
              <a:t>PASSION</a:t>
            </a:r>
            <a:endParaRPr b="1"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quando si lavora su progetti ci si appassiona e siamo disposti a lavorare più a lungo e più duramente cercando di dare il meglio di noi stessi. </a:t>
            </a:r>
            <a:endParaRPr b="1" sz="21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it" sz="2100"/>
              <a:t>PLAY</a:t>
            </a:r>
            <a:endParaRPr b="1"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100">
                <a:latin typeface="Arial"/>
                <a:ea typeface="Arial"/>
                <a:cs typeface="Arial"/>
                <a:sym typeface="Arial"/>
              </a:rPr>
              <a:t>Per gamification si intende </a:t>
            </a:r>
            <a:r>
              <a:rPr b="1" i="1" lang="it" sz="1100">
                <a:latin typeface="Arial"/>
                <a:ea typeface="Arial"/>
                <a:cs typeface="Arial"/>
                <a:sym typeface="Arial"/>
              </a:rPr>
              <a:t>l’applicazione </a:t>
            </a:r>
            <a:r>
              <a:rPr i="1" lang="it" sz="1100">
                <a:latin typeface="Arial"/>
                <a:ea typeface="Arial"/>
                <a:cs typeface="Arial"/>
                <a:sym typeface="Arial"/>
              </a:rPr>
              <a:t>delle meccaniche e delle </a:t>
            </a:r>
            <a:r>
              <a:rPr b="1" i="1" lang="it" sz="1100">
                <a:latin typeface="Arial"/>
                <a:ea typeface="Arial"/>
                <a:cs typeface="Arial"/>
                <a:sym typeface="Arial"/>
              </a:rPr>
              <a:t>dinamiche di gioco</a:t>
            </a:r>
            <a:r>
              <a:rPr i="1" lang="it" sz="1100">
                <a:latin typeface="Arial"/>
                <a:ea typeface="Arial"/>
                <a:cs typeface="Arial"/>
                <a:sym typeface="Arial"/>
              </a:rPr>
              <a:t> a situazioni non di gioco con l’</a:t>
            </a:r>
            <a:r>
              <a:rPr b="1" i="1" lang="it" sz="1100">
                <a:latin typeface="Arial"/>
                <a:ea typeface="Arial"/>
                <a:cs typeface="Arial"/>
                <a:sym typeface="Arial"/>
              </a:rPr>
              <a:t>obiettivo</a:t>
            </a:r>
            <a:r>
              <a:rPr i="1" lang="it" sz="1100">
                <a:latin typeface="Arial"/>
                <a:ea typeface="Arial"/>
                <a:cs typeface="Arial"/>
                <a:sym typeface="Arial"/>
              </a:rPr>
              <a:t> di favorire l’i</a:t>
            </a:r>
            <a:r>
              <a:rPr b="1" i="1" lang="it" sz="1100">
                <a:latin typeface="Arial"/>
                <a:ea typeface="Arial"/>
                <a:cs typeface="Arial"/>
                <a:sym typeface="Arial"/>
              </a:rPr>
              <a:t>nteresse attivo </a:t>
            </a:r>
            <a:r>
              <a:rPr i="1" lang="it" sz="1100">
                <a:latin typeface="Arial"/>
                <a:ea typeface="Arial"/>
                <a:cs typeface="Arial"/>
                <a:sym typeface="Arial"/>
              </a:rPr>
              <a:t>degli utenti e il loro </a:t>
            </a:r>
            <a:r>
              <a:rPr b="1" i="1" lang="it" sz="1100">
                <a:latin typeface="Arial"/>
                <a:ea typeface="Arial"/>
                <a:cs typeface="Arial"/>
                <a:sym typeface="Arial"/>
              </a:rPr>
              <a:t>coinvolgimento</a:t>
            </a:r>
            <a:r>
              <a:rPr i="1" lang="it" sz="1100">
                <a:latin typeface="Arial"/>
                <a:ea typeface="Arial"/>
                <a:cs typeface="Arial"/>
                <a:sym typeface="Arial"/>
              </a:rPr>
              <a:t>, di incoraggiare lo svolgimento di un’attività o l’acquisizione di un comportamento.</a:t>
            </a:r>
            <a:r>
              <a:rPr i="1" lang="it" sz="1100">
                <a:latin typeface="Open Sans"/>
                <a:ea typeface="Open Sans"/>
                <a:cs typeface="Open Sans"/>
                <a:sym typeface="Open Sans"/>
              </a:rPr>
              <a:t>giocare, divertirsi, ma anche suonare uno strumento …</a:t>
            </a:r>
            <a:r>
              <a:rPr i="1" lang="it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100"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6250" y="0"/>
            <a:ext cx="1407750" cy="689625"/>
          </a:xfrm>
          <a:prstGeom prst="rect">
            <a:avLst/>
          </a:prstGeom>
          <a:noFill/>
          <a:ln cap="flat" cmpd="sng" w="12700">
            <a:solidFill>
              <a:srgbClr val="FF00F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4" name="Google Shape;84;p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625" y="689625"/>
            <a:ext cx="453049" cy="4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4294967295" type="title"/>
          </p:nvPr>
        </p:nvSpPr>
        <p:spPr>
          <a:xfrm>
            <a:off x="366900" y="185100"/>
            <a:ext cx="4398600" cy="686100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Laboratori curriculari</a:t>
            </a:r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431801" y="1342624"/>
            <a:ext cx="2680080" cy="1900704"/>
            <a:chOff x="431825" y="1342525"/>
            <a:chExt cx="2683300" cy="3302700"/>
          </a:xfrm>
        </p:grpSpPr>
        <p:sp>
          <p:nvSpPr>
            <p:cNvPr id="91" name="Google Shape;91;p16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/>
                <a:t>	CodeWeek</a:t>
              </a:r>
              <a:endParaRPr/>
            </a:p>
          </p:txBody>
        </p:sp>
      </p:grpSp>
      <p:sp>
        <p:nvSpPr>
          <p:cNvPr id="93" name="Google Shape;93;p16"/>
          <p:cNvSpPr txBox="1"/>
          <p:nvPr>
            <p:ph idx="4294967295" type="body"/>
          </p:nvPr>
        </p:nvSpPr>
        <p:spPr>
          <a:xfrm>
            <a:off x="492708" y="1253750"/>
            <a:ext cx="3492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94" name="Google Shape;94;p16"/>
          <p:cNvCxnSpPr/>
          <p:nvPr/>
        </p:nvCxnSpPr>
        <p:spPr>
          <a:xfrm>
            <a:off x="830189" y="1513372"/>
            <a:ext cx="0" cy="488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16"/>
          <p:cNvSpPr txBox="1"/>
          <p:nvPr>
            <p:ph idx="4294967295" type="body"/>
          </p:nvPr>
        </p:nvSpPr>
        <p:spPr>
          <a:xfrm>
            <a:off x="554550" y="1899323"/>
            <a:ext cx="25275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MBOT - </a:t>
            </a:r>
            <a:r>
              <a:rPr lang="it" sz="1300"/>
              <a:t>programmazione</a:t>
            </a:r>
            <a:endParaRPr sz="13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SCRATCH - italiano, inglese, digitale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CSFirst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Lego Educational</a:t>
            </a:r>
            <a:endParaRPr sz="1400"/>
          </a:p>
        </p:txBody>
      </p:sp>
      <p:grpSp>
        <p:nvGrpSpPr>
          <p:cNvPr id="96" name="Google Shape;96;p16"/>
          <p:cNvGrpSpPr/>
          <p:nvPr/>
        </p:nvGrpSpPr>
        <p:grpSpPr>
          <a:xfrm>
            <a:off x="3218420" y="1342675"/>
            <a:ext cx="2669796" cy="1900704"/>
            <a:chOff x="3221800" y="1342525"/>
            <a:chExt cx="2673003" cy="3302700"/>
          </a:xfrm>
        </p:grpSpPr>
        <p:sp>
          <p:nvSpPr>
            <p:cNvPr id="97" name="Google Shape;97;p16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 txBox="1"/>
            <p:nvPr/>
          </p:nvSpPr>
          <p:spPr>
            <a:xfrm>
              <a:off x="3221800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/>
                <a:t>Laboratori Curriculari	</a:t>
              </a:r>
              <a:endParaRPr/>
            </a:p>
          </p:txBody>
        </p:sp>
      </p:grpSp>
      <p:sp>
        <p:nvSpPr>
          <p:cNvPr id="99" name="Google Shape;99;p16"/>
          <p:cNvSpPr txBox="1"/>
          <p:nvPr>
            <p:ph idx="4294967295" type="body"/>
          </p:nvPr>
        </p:nvSpPr>
        <p:spPr>
          <a:xfrm>
            <a:off x="3262008" y="1253750"/>
            <a:ext cx="3492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>
            <a:off x="3643697" y="1518347"/>
            <a:ext cx="0" cy="488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16"/>
          <p:cNvSpPr txBox="1"/>
          <p:nvPr>
            <p:ph idx="4294967295" type="body"/>
          </p:nvPr>
        </p:nvSpPr>
        <p:spPr>
          <a:xfrm>
            <a:off x="3292425" y="1899323"/>
            <a:ext cx="25275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CLIL  - inglese, scienze, geografia, storia, arte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il CUBO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Rete JAZZ</a:t>
            </a:r>
            <a:endParaRPr sz="1400"/>
          </a:p>
        </p:txBody>
      </p:sp>
      <p:grpSp>
        <p:nvGrpSpPr>
          <p:cNvPr id="102" name="Google Shape;102;p16"/>
          <p:cNvGrpSpPr/>
          <p:nvPr/>
        </p:nvGrpSpPr>
        <p:grpSpPr>
          <a:xfrm>
            <a:off x="6000458" y="1342676"/>
            <a:ext cx="2669792" cy="1900704"/>
            <a:chOff x="6007125" y="1342525"/>
            <a:chExt cx="2673000" cy="3302700"/>
          </a:xfrm>
        </p:grpSpPr>
        <p:sp>
          <p:nvSpPr>
            <p:cNvPr id="103" name="Google Shape;103;p16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 txBox="1"/>
            <p:nvPr/>
          </p:nvSpPr>
          <p:spPr>
            <a:xfrm>
              <a:off x="6007125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6"/>
          <p:cNvSpPr txBox="1"/>
          <p:nvPr>
            <p:ph idx="4294967295" type="body"/>
          </p:nvPr>
        </p:nvSpPr>
        <p:spPr>
          <a:xfrm>
            <a:off x="6024611" y="1253750"/>
            <a:ext cx="3492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06" name="Google Shape;106;p16"/>
          <p:cNvCxnSpPr/>
          <p:nvPr/>
        </p:nvCxnSpPr>
        <p:spPr>
          <a:xfrm>
            <a:off x="6420054" y="1518347"/>
            <a:ext cx="0" cy="488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6"/>
          <p:cNvSpPr txBox="1"/>
          <p:nvPr>
            <p:ph idx="4294967295" type="body"/>
          </p:nvPr>
        </p:nvSpPr>
        <p:spPr>
          <a:xfrm>
            <a:off x="6052000" y="1899329"/>
            <a:ext cx="2527500" cy="11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progetto di psicologia scolastica a disposizione degli alunni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orientamento</a:t>
            </a:r>
            <a:r>
              <a:rPr lang="it" sz="1400"/>
              <a:t> classi terze</a:t>
            </a:r>
            <a:endParaRPr sz="1400"/>
          </a:p>
        </p:txBody>
      </p:sp>
      <p:sp>
        <p:nvSpPr>
          <p:cNvPr id="108" name="Google Shape;108;p16"/>
          <p:cNvSpPr txBox="1"/>
          <p:nvPr/>
        </p:nvSpPr>
        <p:spPr>
          <a:xfrm>
            <a:off x="6466288" y="1167048"/>
            <a:ext cx="20994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Lato"/>
                <a:ea typeface="Lato"/>
                <a:cs typeface="Lato"/>
                <a:sym typeface="Lato"/>
              </a:rPr>
              <a:t>Servizi 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98" y="3529425"/>
            <a:ext cx="840000" cy="840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" name="Google Shape;110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9025" y="3431788"/>
            <a:ext cx="1035275" cy="103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4600" y="3380550"/>
            <a:ext cx="1188378" cy="1035274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6250" y="0"/>
            <a:ext cx="1407750" cy="689625"/>
          </a:xfrm>
          <a:prstGeom prst="rect">
            <a:avLst/>
          </a:prstGeom>
          <a:noFill/>
          <a:ln cap="flat" cmpd="sng" w="12700">
            <a:solidFill>
              <a:srgbClr val="FF00F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13" name="Google Shape;113;p16">
            <a:hlinkClick r:id="rId10"/>
          </p:cNvPr>
          <p:cNvSpPr txBox="1"/>
          <p:nvPr/>
        </p:nvSpPr>
        <p:spPr>
          <a:xfrm>
            <a:off x="7260800" y="3698088"/>
            <a:ext cx="888300" cy="4002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SOCIAL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4" name="Google Shape;114;p1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84946" y="4156947"/>
            <a:ext cx="840000" cy="85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5500" y="3529425"/>
            <a:ext cx="1035274" cy="103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nostro IC</a:t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4475" y="123750"/>
            <a:ext cx="4002099" cy="2001050"/>
          </a:xfrm>
          <a:prstGeom prst="rect">
            <a:avLst/>
          </a:prstGeom>
          <a:noFill/>
          <a:ln cap="flat" cmpd="sng" w="19050">
            <a:solidFill>
              <a:srgbClr val="01AFD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4475" y="2193350"/>
            <a:ext cx="4002094" cy="2884325"/>
          </a:xfrm>
          <a:prstGeom prst="rect">
            <a:avLst/>
          </a:prstGeom>
          <a:noFill/>
          <a:ln cap="flat" cmpd="sng" w="19050">
            <a:solidFill>
              <a:srgbClr val="01AFD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3" name="Google Shape;123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1775" y="2830425"/>
            <a:ext cx="683126" cy="6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407750" cy="689625"/>
          </a:xfrm>
          <a:prstGeom prst="rect">
            <a:avLst/>
          </a:prstGeom>
          <a:noFill/>
          <a:ln cap="flat" cmpd="sng" w="12700">
            <a:solidFill>
              <a:srgbClr val="FF00F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