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425" y="767778"/>
            <a:ext cx="4252595" cy="222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027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425" y="2970085"/>
            <a:ext cx="8190230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9143999" y="97799"/>
                </a:moveTo>
                <a:lnTo>
                  <a:pt x="0" y="9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977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12" y="0"/>
            <a:ext cx="4475815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BA1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BA1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BA1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850" y="456581"/>
            <a:ext cx="884429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BA1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infanzia.ghevio@icvergante.edu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2102800"/>
            <a:ext cx="3335654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4BA173"/>
                </a:solidFill>
                <a:latin typeface="Calibri"/>
                <a:cs typeface="Calibri"/>
              </a:rPr>
              <a:t>Una</a:t>
            </a:r>
            <a:r>
              <a:rPr sz="1800" b="1" spc="7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4BA173"/>
                </a:solidFill>
                <a:latin typeface="Calibri"/>
                <a:cs typeface="Calibri"/>
              </a:rPr>
              <a:t>scuola</a:t>
            </a:r>
            <a:r>
              <a:rPr sz="1800" b="1" spc="80" dirty="0">
                <a:solidFill>
                  <a:srgbClr val="4BA173"/>
                </a:solidFill>
                <a:latin typeface="Calibri"/>
                <a:cs typeface="Calibri"/>
              </a:rPr>
              <a:t> a</a:t>
            </a:r>
            <a:r>
              <a:rPr sz="1800" b="1" spc="7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misura</a:t>
            </a:r>
            <a:r>
              <a:rPr sz="1800" b="1" spc="8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BA173"/>
                </a:solidFill>
                <a:latin typeface="Calibri"/>
                <a:cs typeface="Calibri"/>
              </a:rPr>
              <a:t>di</a:t>
            </a:r>
            <a:r>
              <a:rPr sz="1800" b="1" spc="8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bambino per</a:t>
            </a:r>
            <a:r>
              <a:rPr sz="1800" b="1" spc="6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4BA173"/>
                </a:solidFill>
                <a:latin typeface="Calibri"/>
                <a:cs typeface="Calibri"/>
              </a:rPr>
              <a:t>incontrarsi</a:t>
            </a:r>
            <a:endParaRPr sz="1800">
              <a:latin typeface="Calibri"/>
              <a:cs typeface="Calibri"/>
            </a:endParaRPr>
          </a:p>
          <a:p>
            <a:pPr marL="12700" marR="1666239" algn="just">
              <a:lnSpc>
                <a:spcPct val="100000"/>
              </a:lnSpc>
            </a:pP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per</a:t>
            </a:r>
            <a:r>
              <a:rPr sz="1800" b="1" spc="60" dirty="0">
                <a:solidFill>
                  <a:srgbClr val="4BA173"/>
                </a:solidFill>
                <a:latin typeface="Calibri"/>
                <a:cs typeface="Calibri"/>
              </a:rPr>
              <a:t> comunicare 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per</a:t>
            </a:r>
            <a:r>
              <a:rPr sz="1800" b="1" spc="60" dirty="0">
                <a:solidFill>
                  <a:srgbClr val="4BA173"/>
                </a:solidFill>
                <a:latin typeface="Calibri"/>
                <a:cs typeface="Calibri"/>
              </a:rPr>
              <a:t> riconoscersi 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per</a:t>
            </a:r>
            <a:r>
              <a:rPr sz="1800" b="1" spc="6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scoprire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per </a:t>
            </a:r>
            <a:r>
              <a:rPr sz="1800" b="1" spc="85" dirty="0">
                <a:solidFill>
                  <a:srgbClr val="4BA173"/>
                </a:solidFill>
                <a:latin typeface="Calibri"/>
                <a:cs typeface="Calibri"/>
              </a:rPr>
              <a:t>crescere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4BA173"/>
                </a:solidFill>
                <a:latin typeface="Calibri"/>
                <a:cs typeface="Calibri"/>
              </a:rPr>
              <a:t>e</a:t>
            </a:r>
            <a:r>
              <a:rPr sz="1800" b="1" spc="5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4BA173"/>
                </a:solidFill>
                <a:latin typeface="Calibri"/>
                <a:cs typeface="Calibri"/>
              </a:rPr>
              <a:t>imparare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50" y="456581"/>
            <a:ext cx="16167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SCUOLA </a:t>
            </a:r>
            <a:r>
              <a:rPr spc="85" dirty="0"/>
              <a:t>DELL’INFANZIA </a:t>
            </a:r>
            <a:r>
              <a:rPr spc="80" dirty="0"/>
              <a:t>DI</a:t>
            </a:r>
            <a:r>
              <a:rPr spc="50" dirty="0"/>
              <a:t> </a:t>
            </a:r>
            <a:r>
              <a:rPr spc="125" dirty="0"/>
              <a:t>GHEVIO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48" y="152400"/>
            <a:ext cx="3669187" cy="4838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13050" y="1899141"/>
            <a:ext cx="3312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FESTE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Ogni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occasione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buona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fare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festa…e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scuola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festeggiare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è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bellissimo!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718" y="214335"/>
            <a:ext cx="3529851" cy="4707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9025" y="1644416"/>
            <a:ext cx="37312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6C9EEB"/>
                </a:solidFill>
                <a:latin typeface="Calibri"/>
                <a:cs typeface="Calibri"/>
              </a:rPr>
              <a:t>LA</a:t>
            </a:r>
            <a:r>
              <a:rPr sz="1800" spc="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6C9EEB"/>
                </a:solidFill>
                <a:latin typeface="Calibri"/>
                <a:cs typeface="Calibri"/>
              </a:rPr>
              <a:t>MENSA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110" dirty="0">
                <a:solidFill>
                  <a:srgbClr val="6C9EEB"/>
                </a:solidFill>
                <a:latin typeface="Calibri"/>
                <a:cs typeface="Calibri"/>
              </a:rPr>
              <a:t>La</a:t>
            </a:r>
            <a:r>
              <a:rPr sz="1800" spc="1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6C9EEB"/>
                </a:solidFill>
                <a:latin typeface="Calibri"/>
                <a:cs typeface="Calibri"/>
              </a:rPr>
              <a:t>scuola</a:t>
            </a:r>
            <a:r>
              <a:rPr sz="1800" spc="165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dell’infanzia</a:t>
            </a:r>
            <a:r>
              <a:rPr sz="1800" spc="165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di</a:t>
            </a:r>
            <a:r>
              <a:rPr sz="1800" spc="165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6C9EEB"/>
                </a:solidFill>
                <a:latin typeface="Calibri"/>
                <a:cs typeface="Calibri"/>
              </a:rPr>
              <a:t>Ghevio</a:t>
            </a:r>
            <a:r>
              <a:rPr sz="1800" spc="1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6C9EEB"/>
                </a:solidFill>
                <a:latin typeface="Calibri"/>
                <a:cs typeface="Calibri"/>
              </a:rPr>
              <a:t>ha </a:t>
            </a:r>
            <a:r>
              <a:rPr sz="1800" spc="55" dirty="0">
                <a:solidFill>
                  <a:srgbClr val="6C9EEB"/>
                </a:solidFill>
                <a:latin typeface="Calibri"/>
                <a:cs typeface="Calibri"/>
              </a:rPr>
              <a:t>una</a:t>
            </a:r>
            <a:r>
              <a:rPr sz="1800" spc="145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6C9EEB"/>
                </a:solidFill>
                <a:latin typeface="Calibri"/>
                <a:cs typeface="Calibri"/>
              </a:rPr>
              <a:t>cucina</a:t>
            </a:r>
            <a:r>
              <a:rPr sz="1800" spc="15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interna</a:t>
            </a:r>
            <a:r>
              <a:rPr sz="1800" spc="145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nella</a:t>
            </a:r>
            <a:r>
              <a:rPr sz="1800" spc="15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6C9EEB"/>
                </a:solidFill>
                <a:latin typeface="Calibri"/>
                <a:cs typeface="Calibri"/>
              </a:rPr>
              <a:t>quale </a:t>
            </a:r>
            <a:r>
              <a:rPr sz="1800" spc="80" dirty="0">
                <a:solidFill>
                  <a:srgbClr val="6C9EEB"/>
                </a:solidFill>
                <a:latin typeface="Calibri"/>
                <a:cs typeface="Calibri"/>
              </a:rPr>
              <a:t>vengono</a:t>
            </a:r>
            <a:r>
              <a:rPr sz="1800" spc="3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quotidianamente</a:t>
            </a:r>
            <a:r>
              <a:rPr sz="1800" spc="3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preparati</a:t>
            </a:r>
            <a:r>
              <a:rPr sz="1800" spc="3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C9EEB"/>
                </a:solidFill>
                <a:latin typeface="Calibri"/>
                <a:cs typeface="Calibri"/>
              </a:rPr>
              <a:t>i </a:t>
            </a:r>
            <a:r>
              <a:rPr sz="1800" dirty="0">
                <a:solidFill>
                  <a:srgbClr val="6C9EEB"/>
                </a:solidFill>
                <a:latin typeface="Calibri"/>
                <a:cs typeface="Calibri"/>
              </a:rPr>
              <a:t>pasti</a:t>
            </a:r>
            <a:r>
              <a:rPr sz="1800" spc="1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6C9EEB"/>
                </a:solidFill>
                <a:latin typeface="Calibri"/>
                <a:cs typeface="Calibri"/>
              </a:rPr>
              <a:t>degli</a:t>
            </a:r>
            <a:r>
              <a:rPr sz="1800" spc="160" dirty="0">
                <a:solidFill>
                  <a:srgbClr val="6C9E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C9EEB"/>
                </a:solidFill>
                <a:latin typeface="Calibri"/>
                <a:cs typeface="Calibri"/>
              </a:rPr>
              <a:t>alunni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9" dirty="0"/>
              <a:t>SCUOLA</a:t>
            </a:r>
          </a:p>
          <a:p>
            <a:pPr marL="12700" marR="5080">
              <a:lnSpc>
                <a:spcPts val="5780"/>
              </a:lnSpc>
              <a:spcBef>
                <a:spcPts val="90"/>
              </a:spcBef>
            </a:pPr>
            <a:r>
              <a:rPr spc="180" dirty="0"/>
              <a:t>DELL'</a:t>
            </a:r>
            <a:r>
              <a:rPr spc="150" dirty="0"/>
              <a:t> </a:t>
            </a:r>
            <a:r>
              <a:rPr spc="225" dirty="0"/>
              <a:t>INFANZIA </a:t>
            </a:r>
            <a:r>
              <a:rPr spc="165" dirty="0"/>
              <a:t>DI</a:t>
            </a:r>
            <a:r>
              <a:rPr spc="150" dirty="0"/>
              <a:t> </a:t>
            </a:r>
            <a:r>
              <a:rPr spc="325" dirty="0"/>
              <a:t>GHEVIO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229"/>
              </a:spcBef>
              <a:tabLst>
                <a:tab pos="1610995" algn="l"/>
              </a:tabLst>
            </a:pPr>
            <a:r>
              <a:rPr spc="70" dirty="0">
                <a:hlinkClick r:id="rId2"/>
              </a:rPr>
              <a:t>infanzia.ghevio@icvergante.edu.it</a:t>
            </a:r>
            <a:r>
              <a:rPr u="none" spc="70" dirty="0"/>
              <a:t> </a:t>
            </a:r>
            <a:r>
              <a:rPr u="none" spc="310" dirty="0"/>
              <a:t>0322</a:t>
            </a:r>
            <a:r>
              <a:rPr u="none" dirty="0"/>
              <a:t>	</a:t>
            </a:r>
            <a:r>
              <a:rPr u="none" spc="75" dirty="0"/>
              <a:t>218497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7548" y="326550"/>
            <a:ext cx="2723072" cy="2724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74"/>
            <a:ext cx="4572000" cy="5143500"/>
            <a:chOff x="4572000" y="74"/>
            <a:chExt cx="45720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74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202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ln w="19049">
              <a:solidFill>
                <a:srgbClr val="63D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0751" y="1985810"/>
            <a:ext cx="2374900" cy="128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95"/>
              </a:lnSpc>
            </a:pPr>
            <a:r>
              <a:rPr sz="4200" dirty="0">
                <a:solidFill>
                  <a:srgbClr val="202729"/>
                </a:solidFill>
                <a:latin typeface="Calibri"/>
                <a:cs typeface="Calibri"/>
              </a:rPr>
              <a:t>Il</a:t>
            </a:r>
            <a:r>
              <a:rPr sz="4200" spc="105" dirty="0">
                <a:solidFill>
                  <a:srgbClr val="202729"/>
                </a:solidFill>
                <a:latin typeface="Calibri"/>
                <a:cs typeface="Calibri"/>
              </a:rPr>
              <a:t> </a:t>
            </a:r>
            <a:r>
              <a:rPr sz="4200" spc="65" dirty="0">
                <a:solidFill>
                  <a:srgbClr val="202729"/>
                </a:solidFill>
                <a:latin typeface="Calibri"/>
                <a:cs typeface="Calibri"/>
              </a:rPr>
              <a:t>tema</a:t>
            </a:r>
            <a:r>
              <a:rPr sz="4200" spc="105" dirty="0">
                <a:solidFill>
                  <a:srgbClr val="202729"/>
                </a:solidFill>
                <a:latin typeface="Calibri"/>
                <a:cs typeface="Calibri"/>
              </a:rPr>
              <a:t> </a:t>
            </a:r>
            <a:r>
              <a:rPr sz="4200" spc="175" dirty="0">
                <a:solidFill>
                  <a:srgbClr val="202729"/>
                </a:solidFill>
                <a:latin typeface="Calibri"/>
                <a:cs typeface="Calibri"/>
              </a:rPr>
              <a:t>o</a:t>
            </a:r>
            <a:r>
              <a:rPr sz="4200" spc="105" dirty="0">
                <a:solidFill>
                  <a:srgbClr val="202729"/>
                </a:solidFill>
                <a:latin typeface="Calibri"/>
                <a:cs typeface="Calibri"/>
              </a:rPr>
              <a:t> </a:t>
            </a:r>
            <a:r>
              <a:rPr sz="4200" spc="-25" dirty="0">
                <a:solidFill>
                  <a:srgbClr val="202729"/>
                </a:solidFill>
                <a:latin typeface="Calibri"/>
                <a:cs typeface="Calibri"/>
              </a:rPr>
              <a:t>il</a:t>
            </a:r>
            <a:endParaRPr sz="4200">
              <a:latin typeface="Calibri"/>
              <a:cs typeface="Calibri"/>
            </a:endParaRPr>
          </a:p>
          <a:p>
            <a:pPr marL="74295">
              <a:lnSpc>
                <a:spcPts val="5035"/>
              </a:lnSpc>
            </a:pPr>
            <a:r>
              <a:rPr sz="4200" spc="110" dirty="0">
                <a:solidFill>
                  <a:srgbClr val="202729"/>
                </a:solidFill>
                <a:latin typeface="Calibri"/>
                <a:cs typeface="Calibri"/>
              </a:rPr>
              <a:t>problema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675" y="65836"/>
            <a:ext cx="3735750" cy="50035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69275" y="911181"/>
            <a:ext cx="2994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GIOCO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una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valenza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educativa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fondamentale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nel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crescita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del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bambino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0929" y="0"/>
            <a:ext cx="3900313" cy="5143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0274" y="1766241"/>
            <a:ext cx="3019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NATURA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E’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maestra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calma,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pazienza,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rispetto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,ordine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bellezza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74"/>
            <a:ext cx="4572000" cy="5143500"/>
            <a:chOff x="4572000" y="74"/>
            <a:chExt cx="4572000" cy="5143500"/>
          </a:xfrm>
        </p:grpSpPr>
        <p:sp>
          <p:nvSpPr>
            <p:cNvPr id="3" name="object 3"/>
            <p:cNvSpPr/>
            <p:nvPr/>
          </p:nvSpPr>
          <p:spPr>
            <a:xfrm>
              <a:off x="4572000" y="74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202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ln w="19049">
              <a:solidFill>
                <a:srgbClr val="63D1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0412" y="1374686"/>
            <a:ext cx="3415665" cy="213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4695"/>
              </a:lnSpc>
            </a:pPr>
            <a:r>
              <a:rPr sz="4200" dirty="0">
                <a:solidFill>
                  <a:srgbClr val="202729"/>
                </a:solidFill>
                <a:latin typeface="Calibri"/>
                <a:cs typeface="Calibri"/>
              </a:rPr>
              <a:t>Il</a:t>
            </a:r>
            <a:r>
              <a:rPr sz="4200" spc="90" dirty="0">
                <a:solidFill>
                  <a:srgbClr val="202729"/>
                </a:solidFill>
                <a:latin typeface="Calibri"/>
                <a:cs typeface="Calibri"/>
              </a:rPr>
              <a:t> </a:t>
            </a:r>
            <a:r>
              <a:rPr sz="4200" spc="65" dirty="0">
                <a:solidFill>
                  <a:srgbClr val="202729"/>
                </a:solidFill>
                <a:latin typeface="Calibri"/>
                <a:cs typeface="Calibri"/>
              </a:rPr>
              <a:t>mio</a:t>
            </a:r>
            <a:r>
              <a:rPr sz="4200" spc="90" dirty="0">
                <a:solidFill>
                  <a:srgbClr val="202729"/>
                </a:solidFill>
                <a:latin typeface="Calibri"/>
                <a:cs typeface="Calibri"/>
              </a:rPr>
              <a:t> </a:t>
            </a:r>
            <a:r>
              <a:rPr sz="4200" spc="100" dirty="0">
                <a:solidFill>
                  <a:srgbClr val="202729"/>
                </a:solidFill>
                <a:latin typeface="Calibri"/>
                <a:cs typeface="Calibri"/>
              </a:rPr>
              <a:t>metodo</a:t>
            </a:r>
            <a:endParaRPr sz="4200">
              <a:latin typeface="Calibri"/>
              <a:cs typeface="Calibri"/>
            </a:endParaRPr>
          </a:p>
          <a:p>
            <a:pPr marL="191135">
              <a:lnSpc>
                <a:spcPts val="5035"/>
              </a:lnSpc>
            </a:pPr>
            <a:r>
              <a:rPr sz="4200" spc="100" dirty="0">
                <a:solidFill>
                  <a:srgbClr val="202729"/>
                </a:solidFill>
                <a:latin typeface="Calibri"/>
                <a:cs typeface="Calibri"/>
              </a:rPr>
              <a:t>sperimentale</a:t>
            </a:r>
            <a:endParaRPr sz="4200">
              <a:latin typeface="Calibri"/>
              <a:cs typeface="Calibri"/>
            </a:endParaRPr>
          </a:p>
          <a:p>
            <a:pPr indent="191135">
              <a:lnSpc>
                <a:spcPct val="101200"/>
              </a:lnSpc>
              <a:spcBef>
                <a:spcPts val="1810"/>
              </a:spcBef>
            </a:pPr>
            <a:r>
              <a:rPr sz="2100" spc="114" dirty="0">
                <a:solidFill>
                  <a:srgbClr val="616161"/>
                </a:solidFill>
                <a:latin typeface="Calibri"/>
                <a:cs typeface="Calibri"/>
              </a:rPr>
              <a:t>Ogni</a:t>
            </a:r>
            <a:r>
              <a:rPr sz="2100" spc="19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2100" spc="65" dirty="0">
                <a:solidFill>
                  <a:srgbClr val="616161"/>
                </a:solidFill>
                <a:latin typeface="Calibri"/>
                <a:cs typeface="Calibri"/>
              </a:rPr>
              <a:t>scienziato</a:t>
            </a:r>
            <a:r>
              <a:rPr sz="2100" spc="200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616161"/>
                </a:solidFill>
                <a:latin typeface="Calibri"/>
                <a:cs typeface="Calibri"/>
              </a:rPr>
              <a:t>utilizza</a:t>
            </a:r>
            <a:r>
              <a:rPr sz="2100" spc="19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616161"/>
                </a:solidFill>
                <a:latin typeface="Calibri"/>
                <a:cs typeface="Calibri"/>
              </a:rPr>
              <a:t>un </a:t>
            </a:r>
            <a:r>
              <a:rPr sz="2100" spc="55" dirty="0">
                <a:solidFill>
                  <a:srgbClr val="616161"/>
                </a:solidFill>
                <a:latin typeface="Calibri"/>
                <a:cs typeface="Calibri"/>
              </a:rPr>
              <a:t>metodo</a:t>
            </a:r>
            <a:r>
              <a:rPr sz="2100" spc="7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2100" spc="55" dirty="0">
                <a:solidFill>
                  <a:srgbClr val="616161"/>
                </a:solidFill>
                <a:latin typeface="Calibri"/>
                <a:cs typeface="Calibri"/>
              </a:rPr>
              <a:t>sperimentale</a:t>
            </a:r>
            <a:r>
              <a:rPr sz="2100" spc="7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2100" spc="60" dirty="0">
                <a:solidFill>
                  <a:srgbClr val="616161"/>
                </a:solidFill>
                <a:latin typeface="Calibri"/>
                <a:cs typeface="Calibri"/>
              </a:rPr>
              <a:t>diverso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308" y="65836"/>
            <a:ext cx="4031913" cy="50035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56400" y="1131556"/>
            <a:ext cx="32124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TERRITORIO</a:t>
            </a:r>
            <a:endParaRPr sz="1800">
              <a:latin typeface="Calibri"/>
              <a:cs typeface="Calibri"/>
            </a:endParaRPr>
          </a:p>
          <a:p>
            <a:pPr marL="12700" marR="702945">
              <a:lnSpc>
                <a:spcPct val="100000"/>
              </a:lnSpc>
            </a:pP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sviluppare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senso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appartenenza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paese.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conoscerne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tradizioni.</a:t>
            </a:r>
            <a:r>
              <a:rPr sz="18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osservare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tutto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ciò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ci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circonda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utilizzando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realtà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circostante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libro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cui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imparare.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"/>
            <a:ext cx="3669187" cy="4838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275" y="1677641"/>
            <a:ext cx="33750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MUSICA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Attraverso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percorsi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attività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ben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progettati,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promuove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sviluppo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competenze</a:t>
            </a:r>
            <a:r>
              <a:rPr sz="18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trasversali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favoriscono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maturazione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globale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bambino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41" y="214335"/>
            <a:ext cx="3945423" cy="4707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57350" y="1314721"/>
            <a:ext cx="320230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BA173"/>
                </a:solidFill>
                <a:latin typeface="Calibri"/>
                <a:cs typeface="Calibri"/>
              </a:rPr>
              <a:t>L’ARTE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50" dirty="0">
                <a:solidFill>
                  <a:srgbClr val="4BA173"/>
                </a:solidFill>
                <a:latin typeface="Calibri"/>
                <a:cs typeface="Calibri"/>
              </a:rPr>
              <a:t>Promuovere</a:t>
            </a: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il</a:t>
            </a: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100" dirty="0">
                <a:solidFill>
                  <a:srgbClr val="4BA173"/>
                </a:solidFill>
                <a:latin typeface="Calibri"/>
                <a:cs typeface="Calibri"/>
              </a:rPr>
              <a:t>senso</a:t>
            </a: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BA173"/>
                </a:solidFill>
                <a:latin typeface="Calibri"/>
                <a:cs typeface="Calibri"/>
              </a:rPr>
              <a:t>estetico,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attraverso</a:t>
            </a:r>
            <a:r>
              <a:rPr sz="1800" spc="22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osservazioni</a:t>
            </a:r>
            <a:r>
              <a:rPr sz="1800" spc="22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e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produzioni</a:t>
            </a:r>
            <a:r>
              <a:rPr sz="1800" spc="22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4BA173"/>
                </a:solidFill>
                <a:latin typeface="Calibri"/>
                <a:cs typeface="Calibri"/>
              </a:rPr>
              <a:t>graﬁche,</a:t>
            </a:r>
            <a:r>
              <a:rPr sz="1800" spc="229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4BA173"/>
                </a:solidFill>
                <a:latin typeface="Calibri"/>
                <a:cs typeface="Calibri"/>
              </a:rPr>
              <a:t>favorisce</a:t>
            </a:r>
            <a:r>
              <a:rPr sz="1800" spc="229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BA173"/>
                </a:solidFill>
                <a:latin typeface="Calibri"/>
                <a:cs typeface="Calibri"/>
              </a:rPr>
              <a:t>la </a:t>
            </a:r>
            <a:r>
              <a:rPr sz="1800" spc="60" dirty="0">
                <a:solidFill>
                  <a:srgbClr val="4BA173"/>
                </a:solidFill>
                <a:latin typeface="Calibri"/>
                <a:cs typeface="Calibri"/>
              </a:rPr>
              <a:t>capacità</a:t>
            </a:r>
            <a:r>
              <a:rPr sz="1800" spc="9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di</a:t>
            </a:r>
            <a:r>
              <a:rPr sz="1800" spc="9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guardare</a:t>
            </a:r>
            <a:r>
              <a:rPr sz="1800" spc="9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oltre</a:t>
            </a:r>
            <a:r>
              <a:rPr sz="1800" spc="9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BA173"/>
                </a:solidFill>
                <a:latin typeface="Calibri"/>
                <a:cs typeface="Calibri"/>
              </a:rPr>
              <a:t>il </a:t>
            </a:r>
            <a:r>
              <a:rPr sz="1800" spc="45" dirty="0">
                <a:solidFill>
                  <a:srgbClr val="4BA173"/>
                </a:solidFill>
                <a:latin typeface="Calibri"/>
                <a:cs typeface="Calibri"/>
              </a:rPr>
              <a:t>convenzionale.</a:t>
            </a:r>
            <a:endParaRPr sz="1800">
              <a:latin typeface="Calibri"/>
              <a:cs typeface="Calibri"/>
            </a:endParaRPr>
          </a:p>
          <a:p>
            <a:pPr marL="12700" marR="109855">
              <a:lnSpc>
                <a:spcPct val="100000"/>
              </a:lnSpc>
            </a:pP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L’arte</a:t>
            </a:r>
            <a:r>
              <a:rPr sz="1800" spc="5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BA173"/>
                </a:solidFill>
                <a:latin typeface="Calibri"/>
                <a:cs typeface="Calibri"/>
              </a:rPr>
              <a:t>sviluppa</a:t>
            </a:r>
            <a:r>
              <a:rPr sz="1800" spc="5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BA173"/>
                </a:solidFill>
                <a:latin typeface="Calibri"/>
                <a:cs typeface="Calibri"/>
              </a:rPr>
              <a:t>pensiero </a:t>
            </a:r>
            <a:r>
              <a:rPr sz="1800" spc="-10" dirty="0">
                <a:solidFill>
                  <a:srgbClr val="4BA173"/>
                </a:solidFill>
                <a:latin typeface="Calibri"/>
                <a:cs typeface="Calibri"/>
              </a:rPr>
              <a:t>critico,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attivo</a:t>
            </a:r>
            <a:r>
              <a:rPr sz="1800" spc="7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4BA173"/>
                </a:solidFill>
                <a:latin typeface="Calibri"/>
                <a:cs typeface="Calibri"/>
              </a:rPr>
              <a:t>e</a:t>
            </a:r>
            <a:r>
              <a:rPr sz="1800" spc="7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BA173"/>
                </a:solidFill>
                <a:latin typeface="Calibri"/>
                <a:cs typeface="Calibri"/>
              </a:rPr>
              <a:t>creativo.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"/>
            <a:ext cx="3669187" cy="4838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2874" y="810381"/>
            <a:ext cx="3751579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YOGABIMBI</a:t>
            </a:r>
            <a:endParaRPr sz="1800">
              <a:latin typeface="Calibri"/>
              <a:cs typeface="Calibri"/>
            </a:endParaRPr>
          </a:p>
          <a:p>
            <a:pPr marL="12700" marR="133985" algn="just">
              <a:lnSpc>
                <a:spcPct val="100000"/>
              </a:lnSpc>
            </a:pP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yoga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capacità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potenziare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l’autostima,</a:t>
            </a:r>
            <a:r>
              <a:rPr sz="1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conoscenza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Calibri"/>
                <a:cs typeface="Calibri"/>
              </a:rPr>
              <a:t>sè</a:t>
            </a:r>
            <a:r>
              <a:rPr sz="1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capacità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rilassarsi.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Insegna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respirare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aiuta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uno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sviluppo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armonico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corpo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mente. 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Favorisce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socializzazione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sviluppa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rispetto,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l’ambiente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tutti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gli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esseri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viventi.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9143999" y="97799"/>
                </a:moveTo>
                <a:lnTo>
                  <a:pt x="0" y="9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977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27" y="214335"/>
            <a:ext cx="3529851" cy="47070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8750" y="1635896"/>
            <a:ext cx="31464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MOTRICITA’</a:t>
            </a:r>
            <a:endParaRPr sz="1800">
              <a:latin typeface="Calibri"/>
              <a:cs typeface="Calibri"/>
            </a:endParaRPr>
          </a:p>
          <a:p>
            <a:pPr marL="12700" marR="613410">
              <a:lnSpc>
                <a:spcPct val="100000"/>
              </a:lnSpc>
            </a:pPr>
            <a:r>
              <a:rPr sz="1800" spc="11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8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FF0000"/>
                </a:solidFill>
                <a:latin typeface="Calibri"/>
                <a:cs typeface="Calibri"/>
              </a:rPr>
              <a:t>conoscenza</a:t>
            </a:r>
            <a:r>
              <a:rPr sz="18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100" dirty="0">
                <a:solidFill>
                  <a:srgbClr val="FF0000"/>
                </a:solidFill>
                <a:latin typeface="Calibri"/>
                <a:cs typeface="Calibri"/>
              </a:rPr>
              <a:t>nasce</a:t>
            </a:r>
            <a:r>
              <a:rPr sz="18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dal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movimento,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105" dirty="0">
                <a:solidFill>
                  <a:srgbClr val="FF0000"/>
                </a:solidFill>
                <a:latin typeface="Calibri"/>
                <a:cs typeface="Calibri"/>
              </a:rPr>
              <a:t>Ciò</a:t>
            </a:r>
            <a:r>
              <a:rPr sz="180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Calibri"/>
                <a:cs typeface="Calibri"/>
              </a:rPr>
              <a:t>che</a:t>
            </a:r>
            <a:r>
              <a:rPr sz="180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Calibri"/>
                <a:cs typeface="Calibri"/>
              </a:rPr>
              <a:t>passa</a:t>
            </a:r>
            <a:r>
              <a:rPr sz="180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attraverso</a:t>
            </a:r>
            <a:r>
              <a:rPr sz="180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il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movimento</a:t>
            </a:r>
            <a:r>
              <a:rPr sz="180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Calibri"/>
                <a:cs typeface="Calibri"/>
              </a:rPr>
              <a:t>diviene</a:t>
            </a:r>
            <a:r>
              <a:rPr sz="180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0000"/>
                </a:solidFill>
                <a:latin typeface="Calibri"/>
                <a:cs typeface="Calibri"/>
              </a:rPr>
              <a:t>esperienza, </a:t>
            </a:r>
            <a:r>
              <a:rPr sz="1800" spc="80" dirty="0">
                <a:solidFill>
                  <a:srgbClr val="FF0000"/>
                </a:solidFill>
                <a:latin typeface="Calibri"/>
                <a:cs typeface="Calibri"/>
              </a:rPr>
              <a:t>conoscenza,</a:t>
            </a:r>
            <a:r>
              <a:rPr sz="18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abilità.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3645" y="214335"/>
            <a:ext cx="3514369" cy="4707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650" y="2245850"/>
            <a:ext cx="32918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4BA173"/>
                </a:solidFill>
                <a:latin typeface="Calibri"/>
                <a:cs typeface="Calibri"/>
              </a:rPr>
              <a:t>CODING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65" dirty="0">
                <a:solidFill>
                  <a:srgbClr val="4BA173"/>
                </a:solidFill>
                <a:latin typeface="Calibri"/>
                <a:cs typeface="Calibri"/>
              </a:rPr>
              <a:t>Grazie</a:t>
            </a:r>
            <a:r>
              <a:rPr sz="1800" spc="10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allo</a:t>
            </a:r>
            <a:r>
              <a:rPr sz="1800" spc="10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4BA173"/>
                </a:solidFill>
                <a:latin typeface="Calibri"/>
                <a:cs typeface="Calibri"/>
              </a:rPr>
              <a:t>sviluppo</a:t>
            </a:r>
            <a:r>
              <a:rPr sz="1800" spc="10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BA173"/>
                </a:solidFill>
                <a:latin typeface="Calibri"/>
                <a:cs typeface="Calibri"/>
              </a:rPr>
              <a:t>del</a:t>
            </a:r>
            <a:r>
              <a:rPr sz="1800" spc="100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4BA173"/>
                </a:solidFill>
                <a:latin typeface="Calibri"/>
                <a:cs typeface="Calibri"/>
              </a:rPr>
              <a:t>pensiero </a:t>
            </a:r>
            <a:r>
              <a:rPr sz="1800" spc="55" dirty="0">
                <a:solidFill>
                  <a:srgbClr val="4BA173"/>
                </a:solidFill>
                <a:latin typeface="Calibri"/>
                <a:cs typeface="Calibri"/>
              </a:rPr>
              <a:t>computazionale</a:t>
            </a:r>
            <a:r>
              <a:rPr sz="1800" spc="7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4BA173"/>
                </a:solidFill>
                <a:latin typeface="Calibri"/>
                <a:cs typeface="Calibri"/>
              </a:rPr>
              <a:t>si</a:t>
            </a:r>
            <a:r>
              <a:rPr sz="1800" spc="75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80" dirty="0">
                <a:solidFill>
                  <a:srgbClr val="4BA173"/>
                </a:solidFill>
                <a:latin typeface="Calibri"/>
                <a:cs typeface="Calibri"/>
              </a:rPr>
              <a:t>acquisisce </a:t>
            </a:r>
            <a:r>
              <a:rPr sz="1800" spc="-25" dirty="0">
                <a:solidFill>
                  <a:srgbClr val="4BA173"/>
                </a:solidFill>
                <a:latin typeface="Calibri"/>
                <a:cs typeface="Calibri"/>
              </a:rPr>
              <a:t>la </a:t>
            </a:r>
            <a:r>
              <a:rPr sz="1800" spc="60" dirty="0">
                <a:solidFill>
                  <a:srgbClr val="4BA173"/>
                </a:solidFill>
                <a:latin typeface="Calibri"/>
                <a:cs typeface="Calibri"/>
              </a:rPr>
              <a:t>capacità</a:t>
            </a:r>
            <a:r>
              <a:rPr sz="1800" spc="204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di</a:t>
            </a:r>
            <a:r>
              <a:rPr sz="1800" spc="204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BA173"/>
                </a:solidFill>
                <a:latin typeface="Calibri"/>
                <a:cs typeface="Calibri"/>
              </a:rPr>
              <a:t>risolvere</a:t>
            </a:r>
            <a:r>
              <a:rPr sz="1800" spc="204" dirty="0">
                <a:solidFill>
                  <a:srgbClr val="4BA1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BA173"/>
                </a:solidFill>
                <a:latin typeface="Calibri"/>
                <a:cs typeface="Calibri"/>
              </a:rPr>
              <a:t>problem</a:t>
            </a:r>
            <a:r>
              <a:rPr sz="1800" spc="-10" dirty="0">
                <a:solidFill>
                  <a:srgbClr val="616161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</Words>
  <Application>Microsoft Office PowerPoint</Application>
  <PresentationFormat>Presentazione su schermo (16:9)</PresentationFormat>
  <Paragraphs>36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SCUOLA DELL’INFANZIA DI GHEVIO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SCUOLA DELL' INFANZIA DI GHEVIO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GHEVIO</dc:title>
  <cp:lastModifiedBy>Bilancio5</cp:lastModifiedBy>
  <cp:revision>1</cp:revision>
  <dcterms:created xsi:type="dcterms:W3CDTF">2023-12-21T13:37:01Z</dcterms:created>
  <dcterms:modified xsi:type="dcterms:W3CDTF">2023-12-21T13:37:05Z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